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11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31B7-4237-4C9E-9447-F5057482FAE0}" type="datetimeFigureOut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33C93-8FE1-443D-B56F-8C9A7162024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/>
              <a:pPr/>
              <a:t>3.6.2022.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64" y="19251"/>
            <a:ext cx="6694488" cy="969962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SPREMNI ZA BUDUĆNOST: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RAZVOJ I IZAZOVI E-MOBILNOSTI U HRVATSKOJ</a:t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2. lipnja 2022.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/>
              <a:t>Spremni za budućnost: </a:t>
            </a:r>
          </a:p>
          <a:p>
            <a:pPr marL="0" indent="0" algn="ctr">
              <a:buNone/>
            </a:pPr>
            <a:r>
              <a:rPr lang="hr-HR" b="1" dirty="0"/>
              <a:t>razvoj i izazovi e-mobilnosti u Hrvatskoj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sz="1800" dirty="0"/>
              <a:t>ZAKLJUČNA RAZMATRANJA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spc="-60" dirty="0">
                <a:latin typeface="Arial" pitchFamily="34" charset="0"/>
                <a:cs typeface="Arial" pitchFamily="34" charset="0"/>
              </a:rPr>
              <a:t>SPREMNI ZA BUDUĆNOST: </a:t>
            </a:r>
            <a:br>
              <a:rPr lang="hr-HR" sz="1800" b="1" spc="-60" dirty="0">
                <a:latin typeface="Arial" pitchFamily="34" charset="0"/>
                <a:cs typeface="Arial" pitchFamily="34" charset="0"/>
              </a:rPr>
            </a:br>
            <a:r>
              <a:rPr lang="hr-HR" sz="1800" b="1" spc="-60" dirty="0">
                <a:latin typeface="Arial" pitchFamily="34" charset="0"/>
                <a:cs typeface="Arial" pitchFamily="34" charset="0"/>
              </a:rPr>
              <a:t>RAZVOJ I IZAZOVI E-MOBILNOSTI U HRVATSKOJ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-10533" y="1086343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Tema 1: Uvod i okvir e-mobilnosti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 e-mobilnost: kvaliteta zraka, klimatske promjene -&gt; zahtjevi na proizvođače vozila -&gt; geopolitika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Regulativa uvela standarde za punionice, broj punionica po km, CO2 emisije…. -&gt; ali i zgrade kao čvorišta punjenja EV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Projekcije broja EV iz 2013. za 2020. nisu ostvarene ni u pesimističnom scenariju u Hrvatskoj -&gt; ostatak EU prati drugačije trendove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Projekcije broja punionica u Hrvatskoj govore o sporijem trendu porasta od npr. Austrije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Trend cijena sugerira blagi pad cijene EV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Poticanje e-mobilnosti:</a:t>
            </a:r>
          </a:p>
          <a:p>
            <a:pPr marL="800100" lvl="2">
              <a:spcBef>
                <a:spcPts val="0"/>
              </a:spcBef>
            </a:pPr>
            <a:r>
              <a:rPr lang="hr-HR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Razvoj infrastrukture</a:t>
            </a:r>
          </a:p>
          <a:p>
            <a:pPr marL="800100" lvl="2">
              <a:spcBef>
                <a:spcPts val="0"/>
              </a:spcBef>
            </a:pPr>
            <a:r>
              <a:rPr lang="hr-HR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Pametno punjenje</a:t>
            </a:r>
          </a:p>
          <a:p>
            <a:pPr marL="800100" lvl="2">
              <a:spcBef>
                <a:spcPts val="0"/>
              </a:spcBef>
            </a:pPr>
            <a:r>
              <a:rPr lang="hr-HR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Tarife, programi vjernosti, korisnički paketi</a:t>
            </a:r>
          </a:p>
          <a:p>
            <a:pPr marL="800100" lvl="2">
              <a:spcBef>
                <a:spcPts val="0"/>
              </a:spcBef>
            </a:pPr>
            <a:r>
              <a:rPr lang="hr-HR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Utjecaj na cijenu vozila</a:t>
            </a:r>
          </a:p>
          <a:p>
            <a:pPr marL="400050" lvl="1">
              <a:spcBef>
                <a:spcPts val="0"/>
              </a:spcBef>
            </a:pPr>
            <a:endParaRPr lang="hr-H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NEB kao platforma potaknuta novim promjenama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E-mobilnost kao dio aktivne/pametne/učinkovite zgrade -&gt; Zakon o gradnji traži uspostavu infrastrukture za punjenje u zgradama, propisani uvjeti za izvedbu mjesta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E-mobilnost implicira i promjene navika vožnje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Javni i međugradski prijevoz kao ključna sinergijska komponenta elektrifikacije prometa</a:t>
            </a:r>
          </a:p>
          <a:p>
            <a:pPr marL="400050" lvl="1">
              <a:spcBef>
                <a:spcPts val="0"/>
              </a:spcBef>
            </a:pPr>
            <a:endParaRPr lang="hr-HR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endParaRPr lang="hr-HR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28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spc="-60" dirty="0">
                <a:latin typeface="Arial" pitchFamily="34" charset="0"/>
                <a:cs typeface="Arial" pitchFamily="34" charset="0"/>
              </a:rPr>
              <a:t>SPREMNI ZA BUDUĆNOST: </a:t>
            </a:r>
            <a:br>
              <a:rPr lang="hr-HR" sz="1800" b="1" spc="-60" dirty="0">
                <a:latin typeface="Arial" pitchFamily="34" charset="0"/>
                <a:cs typeface="Arial" pitchFamily="34" charset="0"/>
              </a:rPr>
            </a:br>
            <a:r>
              <a:rPr lang="hr-HR" sz="1800" b="1" spc="-60" dirty="0">
                <a:latin typeface="Arial" pitchFamily="34" charset="0"/>
                <a:cs typeface="Arial" pitchFamily="34" charset="0"/>
              </a:rPr>
              <a:t>RAZVOJ I IZAZOVI E-MOBILNOSTI U HRVATSKOJ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173771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Tema 2: Prilike financiranja e-mobilnost u Hrvatskoj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EIT kao izvor financijskih mogućnosti za razvoj projekata, proizvoda i tržišnih niša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Djeluje kroz </a:t>
            </a:r>
            <a:r>
              <a:rPr lang="hr-BA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Innovation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r-BA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hubove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-&gt; oni definiraju nacionalne kontakt točke za teme i mogućnosti financiranja e-mobilnosti (urbane mobilnosti) iz EU fondova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Dostupno financiranje za urban </a:t>
            </a:r>
            <a:r>
              <a:rPr lang="hr-BA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mobility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do 400M €</a:t>
            </a:r>
          </a:p>
          <a:p>
            <a:pPr marL="400050" lvl="1">
              <a:spcBef>
                <a:spcPts val="0"/>
              </a:spcBef>
            </a:pPr>
            <a:endParaRPr lang="hr-BA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endParaRPr lang="hr-BA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Jasni nacionalni dokumenti koji utvrđuju ciljeve Hr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vatske u domeni e-mobilnosti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Najveći iznos poticaja 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 EU, različiti modelu/moduli poticanja u EU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 </a:t>
            </a:r>
            <a:r>
              <a:rPr lang="hr-BA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hr-BA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KOnomično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-&gt; kupljeno više od 6500 učinkovitih vozila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Budžet z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2022. 108,3M kn, značajno povećanje u 2021. i 2022. u odnosu na period ranije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Tržište EV u Hrvatskoj stagnira kad poticaja nema -&gt; porast broja EV prati porast budžeta FZOEU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Kašnjenje uslijed geopolitičke situacije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Otvoren natječaj poticanja kupovine EV ove godine, preko prodajnih mjesta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50M kn za izgradnju infrastrukture u 2022. godini, za punionice manjih snaga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NPOO i EU fondovi za punionice većih snaga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Mogućnosti novi modela financiranja e-mobilnosti u budućnosti prema dobrim primjerima EU</a:t>
            </a:r>
          </a:p>
          <a:p>
            <a:pPr marL="114300" lvl="1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55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spc="-60" dirty="0">
                <a:latin typeface="Arial" pitchFamily="34" charset="0"/>
                <a:cs typeface="Arial" pitchFamily="34" charset="0"/>
              </a:rPr>
              <a:t>SPREMNI ZA BUDUĆNOST: </a:t>
            </a:r>
            <a:br>
              <a:rPr lang="hr-HR" sz="1800" b="1" spc="-60" dirty="0">
                <a:latin typeface="Arial" pitchFamily="34" charset="0"/>
                <a:cs typeface="Arial" pitchFamily="34" charset="0"/>
              </a:rPr>
            </a:br>
            <a:r>
              <a:rPr lang="hr-HR" sz="1800" b="1" spc="-60" dirty="0">
                <a:latin typeface="Arial" pitchFamily="34" charset="0"/>
                <a:cs typeface="Arial" pitchFamily="34" charset="0"/>
              </a:rPr>
              <a:t>RAZVOJ I IZAZOVI E-MOBILNOSTI U HRVATSKOJ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173771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Tema 3: Aktivni/aktualni projekti e-mobilnosti u Hrvatskoj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Iskustva od 2012., od AC punionica koja spajaju istok zapada do 259 javnih punionica svih tipova i 16.000 registriranih korisnika punionica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Digitalizirana i komercijalizirana usluga, naplata na svim javnim punionicama od 1.3.2022.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Operativna borba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Regulirani troškovi (pravilnici i regulatorne tarife nadležnih institucija) koji ne pronalaze opravdanost i povrat investicije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Svakodnevni operativni izazovi održavanja infrastrukture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Postavljanje punionice je samo inicijalna aktivnost koja tek puštanjem u pogon postaje značajan trošak i posao (ključna informacija za vlasnike lokacija i sufinanciranje infrastrukture)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Ciljevi i strategije -&gt; CEF (pokrivanje TEN-T koridora vrlo visokim snagama), NPOO</a:t>
            </a:r>
          </a:p>
          <a:p>
            <a:pPr marL="400050" lvl="1">
              <a:spcBef>
                <a:spcPts val="0"/>
              </a:spcBef>
            </a:pPr>
            <a:endParaRPr lang="hr-HR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endParaRPr lang="hr-HR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3000+ EV, 670 javno dostupnih punionica i 1300 punjača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60% ljudi puni vozila na kućnom priključnu čak i slučaju besplatnih javnih punionica -&gt; trend takvog ponašanja će se povećati naplatom javnih punionica</a:t>
            </a:r>
          </a:p>
          <a:p>
            <a:pPr marL="400050"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Najveći izazovi e-mobilnosti: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Edukacija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Razvoj punionica: manji strah, edukacija i instalacija -&gt; postavljanje punionica u stupove javne rasvjete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Poticaji: jedan dan poticaja -&gt; poboljšani modeli</a:t>
            </a:r>
          </a:p>
          <a:p>
            <a:pPr marL="800100" lvl="2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Olakšano svakodnevno korištenje</a:t>
            </a:r>
            <a:r>
              <a:rPr lang="hr-HR" sz="1200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 svaki operater svoju aplikaciju -&gt; jedinstveni sustav</a:t>
            </a:r>
          </a:p>
          <a:p>
            <a:pPr marL="400050" lvl="1">
              <a:spcBef>
                <a:spcPts val="0"/>
              </a:spcBef>
            </a:pPr>
            <a:endParaRPr lang="hr-HR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19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spc="-60" dirty="0">
                <a:latin typeface="Arial" pitchFamily="34" charset="0"/>
                <a:cs typeface="Arial" pitchFamily="34" charset="0"/>
              </a:rPr>
              <a:t>SPREMNI ZA BUDUĆNOST: </a:t>
            </a:r>
            <a:br>
              <a:rPr lang="hr-HR" sz="1800" b="1" spc="-60" dirty="0">
                <a:latin typeface="Arial" pitchFamily="34" charset="0"/>
                <a:cs typeface="Arial" pitchFamily="34" charset="0"/>
              </a:rPr>
            </a:br>
            <a:r>
              <a:rPr lang="hr-HR" sz="1800" b="1" spc="-60" dirty="0">
                <a:latin typeface="Arial" pitchFamily="34" charset="0"/>
                <a:cs typeface="Arial" pitchFamily="34" charset="0"/>
              </a:rPr>
              <a:t>RAZVOJ I IZAZOVI E-MOBILNOSTI U HRVATSKOJ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173771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Tema 4: Razvojno-istraživački projekti e-mobilnosti 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Analiza scenarija klimatske neutralnosti do 2050. – ciljevi se najteže postižu u segmentu prometa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hr-BA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Očekuje se smanjenje </a:t>
            </a: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neposredne potrošnje </a:t>
            </a:r>
            <a:r>
              <a:rPr lang="hr-HR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energij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e za </a:t>
            </a:r>
            <a:r>
              <a:rPr lang="en-GB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oko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 35%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u </a:t>
            </a:r>
            <a:r>
              <a:rPr lang="hr-BA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razdoblj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u do 2050. </a:t>
            </a:r>
            <a:r>
              <a:rPr lang="en-GB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godine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hr-BA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Očekuje se smanjenje potrošnje energije u prometu za oko 60% do 2050., EE u prometu </a:t>
            </a:r>
            <a:r>
              <a:rPr lang="en-GB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zauzima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udio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 od </a:t>
            </a:r>
            <a:r>
              <a:rPr lang="en-GB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oko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 30%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Postizanje ciljeva u segmentu prometnog sektora zahtijeva osim poticajnih, ujedno i restriktivne mjere poput zabrane prometovanja vozila s pogonom na dizelsko ili benzinsko gorivo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1">
              <a:spcBef>
                <a:spcPts val="0"/>
              </a:spcBef>
            </a:pP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Utjecaj punjenja električnih vozila na vršno opterećenje elektroenergetskog sustava u RH u 2050. godini je značajno (cestovna vozila bi u 2050. godini mogla izazvati </a:t>
            </a:r>
            <a:r>
              <a:rPr lang="hr-HR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peak</a:t>
            </a:r>
            <a:r>
              <a:rPr lang="hr-HR" sz="1600" dirty="0">
                <a:solidFill>
                  <a:srgbClr val="000000"/>
                </a:solidFill>
                <a:latin typeface="Calibri" panose="020F0502020204030204" pitchFamily="34" charset="0"/>
              </a:rPr>
              <a:t> veći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od 1400 MW ). </a:t>
            </a: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Upravljivo punjenje nužno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je 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za smanjenje utjecaja na vršno opterećenje sustava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hr-BA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EIHP je potpisao ugovor o dodjeli bespovratnih sredstava za projekt “Osnivanje nacionalnog trening centra za zgrade gotovo nulte energije“ u sklopu kojeg će demonstrirati V2G sustav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hr-BA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Podatci i mogućnost predikcija su osnova pametnog upravljanje EV i osnova za definiranje usluga operatorima sustava/tržištu</a:t>
            </a:r>
          </a:p>
          <a:p>
            <a:pPr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HEP d.d. ima razvijen sustav </a:t>
            </a:r>
            <a:r>
              <a:rPr lang="hr-BA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prediktivne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 analitike svoje infrastrukture punionica</a:t>
            </a:r>
            <a:endParaRPr lang="hr-HR" sz="1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345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spc="-60" dirty="0">
                <a:latin typeface="Arial" pitchFamily="34" charset="0"/>
                <a:cs typeface="Arial" pitchFamily="34" charset="0"/>
              </a:rPr>
              <a:t>SPREMNI ZA BUDUĆNOST: </a:t>
            </a:r>
            <a:br>
              <a:rPr lang="hr-HR" sz="1800" b="1" spc="-60" dirty="0">
                <a:latin typeface="Arial" pitchFamily="34" charset="0"/>
                <a:cs typeface="Arial" pitchFamily="34" charset="0"/>
              </a:rPr>
            </a:br>
            <a:r>
              <a:rPr lang="hr-HR" sz="1800" b="1" spc="-60" dirty="0">
                <a:latin typeface="Arial" pitchFamily="34" charset="0"/>
                <a:cs typeface="Arial" pitchFamily="34" charset="0"/>
              </a:rPr>
              <a:t>RAZVOJ I IZAZOVI E-MOBILNOSTI U HRVATSKOJ</a:t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173771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Tema 5: e-mobilnosti i operatori sustava 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Izazov je osigurati stabilnost EES s povećanim udjelom elektrifikacije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Ako se ne sagledavaju potrebe EES-a, e-mobilnost će teško ostvariti zadane ciljeve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Trostruka uloga OPS-a u masovnoj integraciji EV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Električna vozila istovremeno će predstavljati dodatno opterećenje (MW/MWh), nestalnog i nepredvidivog karaktera, ali i distribuirani izvor fleksibilnosti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Prijenosna mreža neće biti limitirajući faktor, ali problemi u distribucijskoj mreži mogu značajno utjecati na pogon EES-a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ENTSO-E, a i HOPS, očekuje potrebe/mogućnosti upravljanje e-mobilnosti na kućnim punionicama i na poslu, dok na javnim punionicama i van grada to ne očekuje (pojačanja mreže i zagušenja)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Samo kroz optimalno upravljanje procesom punjenja električnih vozila (pametno punjenje) biti će moguće kvalitetno odgovoriti na potencijalne izazove za vođenje EES-a, te istovremeno iskoristiti potencijalne prilike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Pametno punjenje i V2G usluga omogućiti će dodatne kapacitete za usluge uravnoteženje EES-a i upravljanje zagušenjem u mreži, te time olakšati integraciju EV, ali i OIE.</a:t>
            </a:r>
          </a:p>
          <a:p>
            <a:pPr marL="400050" lvl="1">
              <a:spcBef>
                <a:spcPts val="0"/>
              </a:spcBef>
            </a:pPr>
            <a:endParaRPr lang="hr-BA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Izazov je u upravljanju podatcima i koordinaciji dva operatora sustava, ponajprije u vođenju pogona i upravljanju elektroenergetskim sustavom 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Promjena paradigme s centralnih elektrana na veliku ulogu decentraliziranih, na distribucijsku mrežu aktivnih proizvođača i potrošača: Održavanje napona i frekvencije u svim točkama sustava je osnova „struje u utičnici”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Nova, neupravljiva potrošnja EV gura granice napona u distribucijskoj mreži do limita -&gt; uz lokalnu proizvodnju dolazi do velike varijabilnosti napona u mreži tijekom kratkog perioda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Smisao (i ekonomija) (pre)dimenzioniranja mreže kako bi zadovoljila i tijekom ekstremnih/rijetkih stanja?</a:t>
            </a:r>
          </a:p>
          <a:p>
            <a:pPr marL="400050" lvl="1">
              <a:spcBef>
                <a:spcPts val="0"/>
              </a:spcBef>
            </a:pP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–	Optimalna interakcija korisnika i sustava – sinergija kroz uzajamno usklađivanje potreba i mogućnosti korisnika i </a:t>
            </a:r>
            <a:r>
              <a:rPr lang="hr-BA" sz="1600">
                <a:solidFill>
                  <a:srgbClr val="000000"/>
                </a:solidFill>
                <a:latin typeface="Calibri" panose="020F0502020204030204" pitchFamily="34" charset="0"/>
              </a:rPr>
              <a:t>mreže -&gt; </a:t>
            </a:r>
            <a:r>
              <a:rPr lang="hr-BA" sz="1600" dirty="0">
                <a:solidFill>
                  <a:srgbClr val="000000"/>
                </a:solidFill>
                <a:latin typeface="Calibri" panose="020F0502020204030204" pitchFamily="34" charset="0"/>
              </a:rPr>
              <a:t>pomicanje proizvodnje / potrošnje (ili općenito – električne energije) mobilnim spremnicima u električnim vozilima u vremenu i prostoru -&gt; kreiranje drugačijih, pametnijih tarifa s ciljem poticanja korisnika da svojim sposobnostima doprinesu boljem iskorištenju postojećih mogućnosti (resursa)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72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1213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  Seminar   SPREMNI ZA BUDUĆNOST:  RAZVOJ I IZAZOVI E-MOBILNOSTI U HRVATSKOJ 2. lipnja 2022.                       </vt:lpstr>
      <vt:lpstr>   SPREMNI ZA BUDUĆNOST:  RAZVOJ I IZAZOVI E-MOBILNOSTI U HRVATSKOJ                       </vt:lpstr>
      <vt:lpstr>   SPREMNI ZA BUDUĆNOST:  RAZVOJ I IZAZOVI E-MOBILNOSTI U HRVATSKOJ                       </vt:lpstr>
      <vt:lpstr>   SPREMNI ZA BUDUĆNOST:  RAZVOJ I IZAZOVI E-MOBILNOSTI U HRVATSKOJ                       </vt:lpstr>
      <vt:lpstr>   SPREMNI ZA BUDUĆNOST:  RAZVOJ I IZAZOVI E-MOBILNOSTI U HRVATSKOJ                       </vt:lpstr>
      <vt:lpstr>   SPREMNI ZA BUDUĆNOST:  RAZVOJ I IZAZOVI E-MOBILNOSTI U HRVATSKOJ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Logotip              Naziv seminara             logotip HO CIRED                        datum održavanja              HKIE</dc:title>
  <dc:creator>kompic</dc:creator>
  <cp:lastModifiedBy>Tomislav Capuder</cp:lastModifiedBy>
  <cp:revision>67</cp:revision>
  <dcterms:created xsi:type="dcterms:W3CDTF">2015-02-06T07:22:36Z</dcterms:created>
  <dcterms:modified xsi:type="dcterms:W3CDTF">2022-06-03T11:18:42Z</dcterms:modified>
</cp:coreProperties>
</file>