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53" r:id="rId5"/>
    <p:sldMasterId id="2147483656" r:id="rId6"/>
    <p:sldMasterId id="2147483665" r:id="rId7"/>
  </p:sldMasterIdLst>
  <p:notesMasterIdLst>
    <p:notesMasterId r:id="rId24"/>
  </p:notesMasterIdLst>
  <p:handoutMasterIdLst>
    <p:handoutMasterId r:id="rId25"/>
  </p:handoutMasterIdLst>
  <p:sldIdLst>
    <p:sldId id="295" r:id="rId8"/>
    <p:sldId id="332" r:id="rId9"/>
    <p:sldId id="364" r:id="rId10"/>
    <p:sldId id="376" r:id="rId11"/>
    <p:sldId id="365" r:id="rId12"/>
    <p:sldId id="366" r:id="rId13"/>
    <p:sldId id="367" r:id="rId14"/>
    <p:sldId id="368" r:id="rId15"/>
    <p:sldId id="369" r:id="rId16"/>
    <p:sldId id="370" r:id="rId17"/>
    <p:sldId id="373" r:id="rId18"/>
    <p:sldId id="371" r:id="rId19"/>
    <p:sldId id="374" r:id="rId20"/>
    <p:sldId id="375" r:id="rId21"/>
    <p:sldId id="377" r:id="rId22"/>
    <p:sldId id="297" r:id="rId23"/>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9C45"/>
    <a:srgbClr val="66FFFF"/>
    <a:srgbClr val="008000"/>
    <a:srgbClr val="C4BD97"/>
    <a:srgbClr val="8A8A8A"/>
    <a:srgbClr val="0000FF"/>
    <a:srgbClr val="9C67A5"/>
    <a:srgbClr val="0A0409"/>
    <a:srgbClr val="200221"/>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89888" autoAdjust="0"/>
  </p:normalViewPr>
  <p:slideViewPr>
    <p:cSldViewPr snapToGrid="0">
      <p:cViewPr varScale="1">
        <p:scale>
          <a:sx n="105" d="100"/>
          <a:sy n="105" d="100"/>
        </p:scale>
        <p:origin x="540"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97" d="100"/>
          <a:sy n="97" d="100"/>
        </p:scale>
        <p:origin x="2682" y="72"/>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4" cy="511731"/>
          </a:xfrm>
          <a:prstGeom prst="rect">
            <a:avLst/>
          </a:prstGeom>
        </p:spPr>
        <p:txBody>
          <a:bodyPr vert="horz" lIns="99038" tIns="49519" rIns="99038" bIns="49519" rtlCol="0"/>
          <a:lstStyle>
            <a:lvl1pPr algn="l">
              <a:defRPr sz="1300"/>
            </a:lvl1pPr>
          </a:lstStyle>
          <a:p>
            <a:endParaRPr lang="en-US"/>
          </a:p>
        </p:txBody>
      </p:sp>
      <p:sp>
        <p:nvSpPr>
          <p:cNvPr id="3" name="Date Placeholder 2"/>
          <p:cNvSpPr>
            <a:spLocks noGrp="1"/>
          </p:cNvSpPr>
          <p:nvPr>
            <p:ph type="dt" sz="quarter" idx="1"/>
          </p:nvPr>
        </p:nvSpPr>
        <p:spPr>
          <a:xfrm>
            <a:off x="4021293" y="0"/>
            <a:ext cx="3076364" cy="511731"/>
          </a:xfrm>
          <a:prstGeom prst="rect">
            <a:avLst/>
          </a:prstGeom>
        </p:spPr>
        <p:txBody>
          <a:bodyPr vert="horz" lIns="99038" tIns="49519" rIns="99038" bIns="49519" rtlCol="0"/>
          <a:lstStyle>
            <a:lvl1pPr algn="r">
              <a:defRPr sz="1300"/>
            </a:lvl1pPr>
          </a:lstStyle>
          <a:p>
            <a:fld id="{4DB74F21-BC3F-42BB-8799-F5668F0B80A7}" type="datetimeFigureOut">
              <a:rPr lang="en-US" smtClean="0"/>
              <a:pPr/>
              <a:t>3/30/2021</a:t>
            </a:fld>
            <a:endParaRPr lang="en-US"/>
          </a:p>
        </p:txBody>
      </p:sp>
      <p:sp>
        <p:nvSpPr>
          <p:cNvPr id="4" name="Footer Placeholder 3"/>
          <p:cNvSpPr>
            <a:spLocks noGrp="1"/>
          </p:cNvSpPr>
          <p:nvPr>
            <p:ph type="ftr" sz="quarter" idx="2"/>
          </p:nvPr>
        </p:nvSpPr>
        <p:spPr>
          <a:xfrm>
            <a:off x="0" y="9721106"/>
            <a:ext cx="3076364" cy="511731"/>
          </a:xfrm>
          <a:prstGeom prst="rect">
            <a:avLst/>
          </a:prstGeom>
        </p:spPr>
        <p:txBody>
          <a:bodyPr vert="horz" lIns="99038" tIns="49519" rIns="99038" bIns="49519" rtlCol="0" anchor="b"/>
          <a:lstStyle>
            <a:lvl1pPr algn="l">
              <a:defRPr sz="1300"/>
            </a:lvl1pPr>
          </a:lstStyle>
          <a:p>
            <a:endParaRPr lang="en-US"/>
          </a:p>
        </p:txBody>
      </p:sp>
      <p:sp>
        <p:nvSpPr>
          <p:cNvPr id="5" name="Slide Number Placeholder 4"/>
          <p:cNvSpPr>
            <a:spLocks noGrp="1"/>
          </p:cNvSpPr>
          <p:nvPr>
            <p:ph type="sldNum" sz="quarter" idx="3"/>
          </p:nvPr>
        </p:nvSpPr>
        <p:spPr>
          <a:xfrm>
            <a:off x="4021293" y="9721106"/>
            <a:ext cx="3076364" cy="511731"/>
          </a:xfrm>
          <a:prstGeom prst="rect">
            <a:avLst/>
          </a:prstGeom>
        </p:spPr>
        <p:txBody>
          <a:bodyPr vert="horz" lIns="99038" tIns="49519" rIns="99038" bIns="49519" rtlCol="0" anchor="b"/>
          <a:lstStyle>
            <a:lvl1pPr algn="r">
              <a:defRPr sz="1300"/>
            </a:lvl1pPr>
          </a:lstStyle>
          <a:p>
            <a:fld id="{9F4644EC-6138-4F0A-9C9A-B7CD6C792191}" type="slidenum">
              <a:rPr lang="en-US" smtClean="0"/>
              <a:pPr/>
              <a:t>‹#›</a:t>
            </a:fld>
            <a:endParaRPr lang="en-US"/>
          </a:p>
        </p:txBody>
      </p:sp>
    </p:spTree>
    <p:extLst>
      <p:ext uri="{BB962C8B-B14F-4D97-AF65-F5344CB8AC3E}">
        <p14:creationId xmlns:p14="http://schemas.microsoft.com/office/powerpoint/2010/main" val="35848856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4" cy="511731"/>
          </a:xfrm>
          <a:prstGeom prst="rect">
            <a:avLst/>
          </a:prstGeom>
        </p:spPr>
        <p:txBody>
          <a:bodyPr vert="horz" lIns="99038" tIns="49519" rIns="99038" bIns="49519" rtlCol="0"/>
          <a:lstStyle>
            <a:lvl1pPr algn="l">
              <a:defRPr sz="1300"/>
            </a:lvl1pPr>
          </a:lstStyle>
          <a:p>
            <a:endParaRPr lang="en-US"/>
          </a:p>
        </p:txBody>
      </p:sp>
      <p:sp>
        <p:nvSpPr>
          <p:cNvPr id="3" name="Date Placeholder 2"/>
          <p:cNvSpPr>
            <a:spLocks noGrp="1"/>
          </p:cNvSpPr>
          <p:nvPr>
            <p:ph type="dt" idx="1"/>
          </p:nvPr>
        </p:nvSpPr>
        <p:spPr>
          <a:xfrm>
            <a:off x="4021293" y="0"/>
            <a:ext cx="3076364" cy="511731"/>
          </a:xfrm>
          <a:prstGeom prst="rect">
            <a:avLst/>
          </a:prstGeom>
        </p:spPr>
        <p:txBody>
          <a:bodyPr vert="horz" lIns="99038" tIns="49519" rIns="99038" bIns="49519" rtlCol="0"/>
          <a:lstStyle>
            <a:lvl1pPr algn="r">
              <a:defRPr sz="1300"/>
            </a:lvl1pPr>
          </a:lstStyle>
          <a:p>
            <a:fld id="{79190A42-D7A7-4243-B6A0-30020BF70D1F}" type="datetimeFigureOut">
              <a:rPr lang="en-US" smtClean="0"/>
              <a:pPr/>
              <a:t>3/30/2021</a:t>
            </a:fld>
            <a:endParaRPr lang="en-US"/>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9038" tIns="49519" rIns="99038" bIns="49519" rtlCol="0" anchor="ctr"/>
          <a:lstStyle/>
          <a:p>
            <a:endParaRPr lang="en-US"/>
          </a:p>
        </p:txBody>
      </p:sp>
      <p:sp>
        <p:nvSpPr>
          <p:cNvPr id="5" name="Notes Placeholder 4"/>
          <p:cNvSpPr>
            <a:spLocks noGrp="1"/>
          </p:cNvSpPr>
          <p:nvPr>
            <p:ph type="body" sz="quarter" idx="3"/>
          </p:nvPr>
        </p:nvSpPr>
        <p:spPr>
          <a:xfrm>
            <a:off x="709930" y="4861442"/>
            <a:ext cx="5679440" cy="4605576"/>
          </a:xfrm>
          <a:prstGeom prst="rect">
            <a:avLst/>
          </a:prstGeom>
        </p:spPr>
        <p:txBody>
          <a:bodyPr vert="horz" lIns="99038" tIns="49519" rIns="99038" bIns="495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4" cy="511731"/>
          </a:xfrm>
          <a:prstGeom prst="rect">
            <a:avLst/>
          </a:prstGeom>
        </p:spPr>
        <p:txBody>
          <a:bodyPr vert="horz" lIns="99038" tIns="49519" rIns="99038" bIns="49519" rtlCol="0" anchor="b"/>
          <a:lstStyle>
            <a:lvl1pPr algn="l">
              <a:defRPr sz="1300"/>
            </a:lvl1pPr>
          </a:lstStyle>
          <a:p>
            <a:endParaRPr lang="en-US"/>
          </a:p>
        </p:txBody>
      </p:sp>
      <p:sp>
        <p:nvSpPr>
          <p:cNvPr id="7" name="Slide Number Placeholder 6"/>
          <p:cNvSpPr>
            <a:spLocks noGrp="1"/>
          </p:cNvSpPr>
          <p:nvPr>
            <p:ph type="sldNum" sz="quarter" idx="5"/>
          </p:nvPr>
        </p:nvSpPr>
        <p:spPr>
          <a:xfrm>
            <a:off x="4021293" y="9721106"/>
            <a:ext cx="3076364" cy="511731"/>
          </a:xfrm>
          <a:prstGeom prst="rect">
            <a:avLst/>
          </a:prstGeom>
        </p:spPr>
        <p:txBody>
          <a:bodyPr vert="horz" lIns="99038" tIns="49519" rIns="99038" bIns="49519" rtlCol="0" anchor="b"/>
          <a:lstStyle>
            <a:lvl1pPr algn="r">
              <a:defRPr sz="1300"/>
            </a:lvl1pPr>
          </a:lstStyle>
          <a:p>
            <a:fld id="{2135C04C-9400-4CFE-B0C7-80C61435B518}" type="slidenum">
              <a:rPr lang="en-US" smtClean="0"/>
              <a:pPr/>
              <a:t>‹#›</a:t>
            </a:fld>
            <a:endParaRPr lang="en-US"/>
          </a:p>
        </p:txBody>
      </p:sp>
    </p:spTree>
    <p:extLst>
      <p:ext uri="{BB962C8B-B14F-4D97-AF65-F5344CB8AC3E}">
        <p14:creationId xmlns:p14="http://schemas.microsoft.com/office/powerpoint/2010/main" val="28986992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a prosojnica s sliko">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srcRect/>
          <a:stretch>
            <a:fillRect/>
          </a:stretch>
        </p:blipFill>
        <p:spPr bwMode="auto">
          <a:xfrm>
            <a:off x="4755917" y="1000125"/>
            <a:ext cx="4388083" cy="2943226"/>
          </a:xfrm>
          <a:prstGeom prst="rect">
            <a:avLst/>
          </a:prstGeom>
          <a:noFill/>
          <a:ln w="9525">
            <a:noFill/>
            <a:miter lim="800000"/>
            <a:headEnd/>
            <a:tailEnd/>
          </a:ln>
          <a:effectLst/>
        </p:spPr>
      </p:pic>
      <p:sp>
        <p:nvSpPr>
          <p:cNvPr id="3" name="Title 1"/>
          <p:cNvSpPr>
            <a:spLocks noGrp="1"/>
          </p:cNvSpPr>
          <p:nvPr>
            <p:ph type="title" hasCustomPrompt="1"/>
          </p:nvPr>
        </p:nvSpPr>
        <p:spPr>
          <a:xfrm>
            <a:off x="266699" y="2466975"/>
            <a:ext cx="4368054" cy="1464515"/>
          </a:xfrm>
          <a:prstGeom prst="rect">
            <a:avLst/>
          </a:prstGeom>
        </p:spPr>
        <p:txBody>
          <a:bodyPr/>
          <a:lstStyle>
            <a:lvl1pPr algn="l">
              <a:defRPr sz="2800" b="0" cap="all" baseline="0"/>
            </a:lvl1pPr>
          </a:lstStyle>
          <a:p>
            <a:r>
              <a:rPr lang="en-US" dirty="0"/>
              <a:t>Click to edit</a:t>
            </a:r>
            <a:br>
              <a:rPr lang="hr-HR" dirty="0"/>
            </a:br>
            <a:r>
              <a:rPr lang="hr-HR" dirty="0"/>
              <a:t>a presentation</a:t>
            </a:r>
            <a:br>
              <a:rPr lang="hr-HR" dirty="0"/>
            </a:br>
            <a:r>
              <a:rPr lang="hr-HR" dirty="0"/>
              <a:t>title</a:t>
            </a:r>
            <a:endParaRPr lang="en-US" dirty="0"/>
          </a:p>
        </p:txBody>
      </p:sp>
      <p:sp>
        <p:nvSpPr>
          <p:cNvPr id="5" name="Title 1"/>
          <p:cNvSpPr txBox="1">
            <a:spLocks/>
          </p:cNvSpPr>
          <p:nvPr userDrawn="1"/>
        </p:nvSpPr>
        <p:spPr>
          <a:xfrm>
            <a:off x="361950" y="6372225"/>
            <a:ext cx="3112995" cy="330014"/>
          </a:xfrm>
          <a:prstGeom prst="rect">
            <a:avLst/>
          </a:prstGeom>
        </p:spPr>
        <p:txBody>
          <a:bodyPr/>
          <a:lstStyle>
            <a:lvl1pPr algn="l">
              <a:defRPr sz="2800" b="0" cap="all" baseline="0"/>
            </a:lvl1pPr>
          </a:lstStyle>
          <a:p>
            <a:r>
              <a:rPr lang="en-US" sz="1200" cap="none" baseline="0" dirty="0">
                <a:solidFill>
                  <a:schemeClr val="bg1"/>
                </a:solidFill>
                <a:latin typeface="Tahoma" pitchFamily="34" charset="0"/>
                <a:ea typeface="Tahoma" pitchFamily="34" charset="0"/>
                <a:cs typeface="Tahoma" pitchFamily="34" charset="0"/>
              </a:rPr>
              <a:t> </a:t>
            </a:r>
          </a:p>
        </p:txBody>
      </p:sp>
      <p:sp>
        <p:nvSpPr>
          <p:cNvPr id="6" name="Text Placeholder 5"/>
          <p:cNvSpPr>
            <a:spLocks noGrp="1"/>
          </p:cNvSpPr>
          <p:nvPr>
            <p:ph type="body" sz="quarter" idx="10" hasCustomPrompt="1"/>
          </p:nvPr>
        </p:nvSpPr>
        <p:spPr>
          <a:xfrm>
            <a:off x="361950" y="6378389"/>
            <a:ext cx="3890963" cy="323850"/>
          </a:xfrm>
          <a:prstGeom prst="rect">
            <a:avLst/>
          </a:prstGeom>
        </p:spPr>
        <p:txBody>
          <a:bodyPr/>
          <a:lstStyle>
            <a:lvl1pPr>
              <a:buNone/>
              <a:defRPr sz="1200" baseline="0">
                <a:solidFill>
                  <a:schemeClr val="bg1"/>
                </a:solidFill>
              </a:defRPr>
            </a:lvl1pPr>
            <a:lvl3pPr>
              <a:buNone/>
              <a:defRPr/>
            </a:lvl3pPr>
          </a:lstStyle>
          <a:p>
            <a:pPr lvl="0"/>
            <a:r>
              <a:rPr lang="hr-HR" sz="1200" dirty="0">
                <a:solidFill>
                  <a:schemeClr val="bg1"/>
                </a:solidFill>
              </a:rPr>
              <a:t>Ime Priimek, </a:t>
            </a:r>
            <a:fld id="{C3E14774-1D73-4441-921E-F013CAF9FD53}" type="datetime1">
              <a:rPr lang="sl-SI" sz="1200" smtClean="0">
                <a:solidFill>
                  <a:schemeClr val="bg1"/>
                </a:solidFill>
              </a:rPr>
              <a:t>21.10.2015</a:t>
            </a:fld>
            <a:r>
              <a:rPr lang="hr-HR" sz="1200" dirty="0">
                <a:solidFill>
                  <a:schemeClr val="bg1"/>
                </a:solidFill>
              </a:rPr>
              <a:t>.</a:t>
            </a:r>
            <a:endParaRPr lang="en-US" dirty="0"/>
          </a:p>
        </p:txBody>
      </p:sp>
      <p:sp>
        <p:nvSpPr>
          <p:cNvPr id="8" name="Title 13"/>
          <p:cNvSpPr txBox="1">
            <a:spLocks/>
          </p:cNvSpPr>
          <p:nvPr userDrawn="1"/>
        </p:nvSpPr>
        <p:spPr>
          <a:xfrm>
            <a:off x="358589" y="188259"/>
            <a:ext cx="1559858" cy="42134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2000" dirty="0">
                <a:solidFill>
                  <a:schemeClr val="bg1"/>
                </a:solidFill>
              </a:rPr>
              <a:t>Naslovnica</a:t>
            </a:r>
            <a:endParaRPr lang="en-US" sz="2000" dirty="0">
              <a:solidFill>
                <a:schemeClr val="bg1"/>
              </a:solidFill>
            </a:endParaRPr>
          </a:p>
        </p:txBody>
      </p:sp>
      <p:sp>
        <p:nvSpPr>
          <p:cNvPr id="9" name="Title 1"/>
          <p:cNvSpPr txBox="1">
            <a:spLocks/>
          </p:cNvSpPr>
          <p:nvPr userDrawn="1"/>
        </p:nvSpPr>
        <p:spPr>
          <a:xfrm>
            <a:off x="419099" y="188259"/>
            <a:ext cx="2324101" cy="595733"/>
          </a:xfrm>
          <a:prstGeom prst="rect">
            <a:avLst/>
          </a:prstGeom>
        </p:spPr>
        <p:txBody>
          <a:bodyPr/>
          <a:lstStyle>
            <a:lvl1pPr algn="l" defTabSz="914400" rtl="0" eaLnBrk="1" latinLnBrk="0" hangingPunct="1">
              <a:spcBef>
                <a:spcPct val="0"/>
              </a:spcBef>
              <a:buNone/>
              <a:defRPr sz="2800" b="0" kern="1200" cap="all" baseline="0">
                <a:solidFill>
                  <a:schemeClr val="tx1"/>
                </a:solidFill>
                <a:latin typeface="+mj-lt"/>
                <a:ea typeface="+mj-ea"/>
                <a:cs typeface="+mj-cs"/>
              </a:defRPr>
            </a:lvl1pPr>
          </a:lstStyle>
          <a:p>
            <a:r>
              <a:rPr lang="sl-SI" dirty="0">
                <a:solidFill>
                  <a:schemeClr val="bg1"/>
                </a:solidFill>
              </a:rPr>
              <a:t>Naslovnica</a:t>
            </a:r>
            <a:endParaRPr lang="en-US"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ga">
    <p:spTree>
      <p:nvGrpSpPr>
        <p:cNvPr id="1" name=""/>
        <p:cNvGrpSpPr/>
        <p:nvPr/>
      </p:nvGrpSpPr>
      <p:grpSpPr>
        <a:xfrm>
          <a:off x="0" y="0"/>
          <a:ext cx="0" cy="0"/>
          <a:chOff x="0" y="0"/>
          <a:chExt cx="0" cy="0"/>
        </a:xfrm>
      </p:grpSpPr>
      <p:sp>
        <p:nvSpPr>
          <p:cNvPr id="6" name="Title 5"/>
          <p:cNvSpPr>
            <a:spLocks noGrp="1"/>
          </p:cNvSpPr>
          <p:nvPr>
            <p:ph type="title"/>
          </p:nvPr>
        </p:nvSpPr>
        <p:spPr>
          <a:xfrm>
            <a:off x="358589" y="188259"/>
            <a:ext cx="7763435" cy="537882"/>
          </a:xfrm>
        </p:spPr>
        <p:txBody>
          <a:bodyPr/>
          <a:lstStyle/>
          <a:p>
            <a:r>
              <a:rPr lang="en-US"/>
              <a:t>Click to edit Master title style</a:t>
            </a:r>
          </a:p>
        </p:txBody>
      </p:sp>
      <p:sp>
        <p:nvSpPr>
          <p:cNvPr id="7" name="Footer Placeholder 4"/>
          <p:cNvSpPr>
            <a:spLocks noGrp="1"/>
          </p:cNvSpPr>
          <p:nvPr>
            <p:ph type="ftr" sz="quarter" idx="3"/>
          </p:nvPr>
        </p:nvSpPr>
        <p:spPr>
          <a:xfrm>
            <a:off x="358589" y="6439092"/>
            <a:ext cx="7628964" cy="365125"/>
          </a:xfrm>
          <a:prstGeom prst="rect">
            <a:avLst/>
          </a:prstGeom>
        </p:spPr>
        <p:txBody>
          <a:bodyPr vert="horz" lIns="91440" tIns="45720" rIns="91440" bIns="45720" rtlCol="0" anchor="ctr"/>
          <a:lstStyle>
            <a:lvl1pPr algn="l">
              <a:defRPr sz="1200" baseline="0">
                <a:solidFill>
                  <a:schemeClr val="tx1"/>
                </a:solidFill>
                <a:latin typeface="Tahoma" pitchFamily="34" charset="0"/>
              </a:defRPr>
            </a:lvl1pPr>
          </a:lstStyle>
          <a:p>
            <a:endParaRPr lang="sl-SI"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adnja prosojnica dodaj svojo sliko">
    <p:spTree>
      <p:nvGrpSpPr>
        <p:cNvPr id="1" name=""/>
        <p:cNvGrpSpPr/>
        <p:nvPr/>
      </p:nvGrpSpPr>
      <p:grpSpPr>
        <a:xfrm>
          <a:off x="0" y="0"/>
          <a:ext cx="0" cy="0"/>
          <a:chOff x="0" y="0"/>
          <a:chExt cx="0" cy="0"/>
        </a:xfrm>
      </p:grpSpPr>
      <p:sp>
        <p:nvSpPr>
          <p:cNvPr id="15" name="Text Placeholder 14"/>
          <p:cNvSpPr>
            <a:spLocks noGrp="1"/>
          </p:cNvSpPr>
          <p:nvPr>
            <p:ph type="body" sz="quarter" idx="10" hasCustomPrompt="1"/>
          </p:nvPr>
        </p:nvSpPr>
        <p:spPr>
          <a:xfrm>
            <a:off x="582707" y="2868987"/>
            <a:ext cx="3747246" cy="744537"/>
          </a:xfrm>
          <a:prstGeom prst="rect">
            <a:avLst/>
          </a:prstGeom>
        </p:spPr>
        <p:txBody>
          <a:bodyPr/>
          <a:lstStyle>
            <a:lvl1pPr>
              <a:defRPr sz="3200"/>
            </a:lvl1pPr>
          </a:lstStyle>
          <a:p>
            <a:pPr lvl="0"/>
            <a:r>
              <a:rPr lang="en-US" sz="3100" dirty="0">
                <a:latin typeface="Tahoma" pitchFamily="34" charset="0"/>
                <a:ea typeface="Tahoma" pitchFamily="34" charset="0"/>
                <a:cs typeface="Tahoma" pitchFamily="34" charset="0"/>
              </a:rPr>
              <a:t>Hvala </a:t>
            </a:r>
            <a:r>
              <a:rPr lang="en-US" sz="3100" dirty="0" err="1">
                <a:latin typeface="Tahoma" pitchFamily="34" charset="0"/>
                <a:ea typeface="Tahoma" pitchFamily="34" charset="0"/>
                <a:cs typeface="Tahoma" pitchFamily="34" charset="0"/>
              </a:rPr>
              <a:t>za</a:t>
            </a:r>
            <a:r>
              <a:rPr lang="en-US" sz="3100" dirty="0">
                <a:latin typeface="Tahoma" pitchFamily="34" charset="0"/>
                <a:ea typeface="Tahoma" pitchFamily="34" charset="0"/>
                <a:cs typeface="Tahoma" pitchFamily="34" charset="0"/>
              </a:rPr>
              <a:t> </a:t>
            </a:r>
            <a:r>
              <a:rPr lang="sl-SI" sz="3100" dirty="0">
                <a:latin typeface="Tahoma" pitchFamily="34" charset="0"/>
                <a:ea typeface="Tahoma" pitchFamily="34" charset="0"/>
                <a:cs typeface="Tahoma" pitchFamily="34" charset="0"/>
              </a:rPr>
              <a:t>pozornost!</a:t>
            </a:r>
            <a:endParaRPr lang="sl-SI" dirty="0"/>
          </a:p>
        </p:txBody>
      </p:sp>
      <p:sp>
        <p:nvSpPr>
          <p:cNvPr id="25" name="Picture Placeholder 24"/>
          <p:cNvSpPr>
            <a:spLocks noGrp="1"/>
          </p:cNvSpPr>
          <p:nvPr>
            <p:ph type="pic" sz="quarter" idx="11"/>
          </p:nvPr>
        </p:nvSpPr>
        <p:spPr>
          <a:xfrm>
            <a:off x="4405847" y="815788"/>
            <a:ext cx="4800905" cy="3541713"/>
          </a:xfrm>
          <a:prstGeom prst="rect">
            <a:avLst/>
          </a:prstGeom>
        </p:spPr>
        <p:txBody>
          <a:bodyPr/>
          <a:lstStyle/>
          <a:p>
            <a:endParaRPr lang="sl-SI" dirty="0"/>
          </a:p>
        </p:txBody>
      </p:sp>
      <p:sp>
        <p:nvSpPr>
          <p:cNvPr id="5" name="Text Placeholder 14"/>
          <p:cNvSpPr>
            <a:spLocks noGrp="1"/>
          </p:cNvSpPr>
          <p:nvPr>
            <p:ph type="body" sz="quarter" idx="12" hasCustomPrompt="1"/>
          </p:nvPr>
        </p:nvSpPr>
        <p:spPr>
          <a:xfrm>
            <a:off x="2908301" y="5986463"/>
            <a:ext cx="2565400" cy="363537"/>
          </a:xfrm>
          <a:prstGeom prst="rect">
            <a:avLst/>
          </a:prstGeom>
        </p:spPr>
        <p:txBody>
          <a:bodyPr/>
          <a:lstStyle>
            <a:lvl1pPr>
              <a:defRPr sz="1200" b="1">
                <a:solidFill>
                  <a:schemeClr val="bg1"/>
                </a:solidFill>
              </a:defRPr>
            </a:lvl1pPr>
          </a:lstStyle>
          <a:p>
            <a:pPr lvl="0"/>
            <a:r>
              <a:rPr lang="sl-SI" sz="3100" dirty="0">
                <a:latin typeface="Tahoma" pitchFamily="34" charset="0"/>
                <a:ea typeface="Tahoma" pitchFamily="34" charset="0"/>
                <a:cs typeface="Tahoma" pitchFamily="34" charset="0"/>
              </a:rPr>
              <a:t>E-</a:t>
            </a:r>
            <a:r>
              <a:rPr lang="sl-SI" sz="3100" dirty="0" err="1">
                <a:latin typeface="Tahoma" pitchFamily="34" charset="0"/>
                <a:ea typeface="Tahoma" pitchFamily="34" charset="0"/>
                <a:cs typeface="Tahoma" pitchFamily="34" charset="0"/>
              </a:rPr>
              <a:t>mail</a:t>
            </a:r>
            <a:r>
              <a:rPr lang="sl-SI" sz="3100" dirty="0">
                <a:latin typeface="Tahoma" pitchFamily="34" charset="0"/>
                <a:ea typeface="Tahoma" pitchFamily="34" charset="0"/>
                <a:cs typeface="Tahoma" pitchFamily="34" charset="0"/>
              </a:rPr>
              <a:t> naslov predavatelja</a:t>
            </a:r>
            <a:endParaRPr lang="sl-SI" dirty="0"/>
          </a:p>
        </p:txBody>
      </p:sp>
    </p:spTree>
    <p:extLst>
      <p:ext uri="{BB962C8B-B14F-4D97-AF65-F5344CB8AC3E}">
        <p14:creationId xmlns:p14="http://schemas.microsoft.com/office/powerpoint/2010/main" val="204916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adnja prosojnica s sliko">
    <p:spTree>
      <p:nvGrpSpPr>
        <p:cNvPr id="1" name=""/>
        <p:cNvGrpSpPr/>
        <p:nvPr/>
      </p:nvGrpSpPr>
      <p:grpSpPr>
        <a:xfrm>
          <a:off x="0" y="0"/>
          <a:ext cx="0" cy="0"/>
          <a:chOff x="0" y="0"/>
          <a:chExt cx="0" cy="0"/>
        </a:xfrm>
      </p:grpSpPr>
      <p:sp>
        <p:nvSpPr>
          <p:cNvPr id="15" name="Text Placeholder 14"/>
          <p:cNvSpPr>
            <a:spLocks noGrp="1"/>
          </p:cNvSpPr>
          <p:nvPr>
            <p:ph type="body" sz="quarter" idx="10" hasCustomPrompt="1"/>
          </p:nvPr>
        </p:nvSpPr>
        <p:spPr>
          <a:xfrm>
            <a:off x="582707" y="2868987"/>
            <a:ext cx="3747246" cy="744537"/>
          </a:xfrm>
          <a:prstGeom prst="rect">
            <a:avLst/>
          </a:prstGeom>
        </p:spPr>
        <p:txBody>
          <a:bodyPr/>
          <a:lstStyle>
            <a:lvl1pPr>
              <a:defRPr sz="3200"/>
            </a:lvl1pPr>
          </a:lstStyle>
          <a:p>
            <a:pPr lvl="0"/>
            <a:r>
              <a:rPr lang="en-US" sz="3100" dirty="0">
                <a:latin typeface="Tahoma" pitchFamily="34" charset="0"/>
                <a:ea typeface="Tahoma" pitchFamily="34" charset="0"/>
                <a:cs typeface="Tahoma" pitchFamily="34" charset="0"/>
              </a:rPr>
              <a:t>Hvala </a:t>
            </a:r>
            <a:r>
              <a:rPr lang="en-US" sz="3100" dirty="0" err="1">
                <a:latin typeface="Tahoma" pitchFamily="34" charset="0"/>
                <a:ea typeface="Tahoma" pitchFamily="34" charset="0"/>
                <a:cs typeface="Tahoma" pitchFamily="34" charset="0"/>
              </a:rPr>
              <a:t>za</a:t>
            </a:r>
            <a:r>
              <a:rPr lang="en-US" sz="3100" dirty="0">
                <a:latin typeface="Tahoma" pitchFamily="34" charset="0"/>
                <a:ea typeface="Tahoma" pitchFamily="34" charset="0"/>
                <a:cs typeface="Tahoma" pitchFamily="34" charset="0"/>
              </a:rPr>
              <a:t> </a:t>
            </a:r>
            <a:r>
              <a:rPr lang="sl-SI" sz="3100" dirty="0">
                <a:latin typeface="Tahoma" pitchFamily="34" charset="0"/>
                <a:ea typeface="Tahoma" pitchFamily="34" charset="0"/>
                <a:cs typeface="Tahoma" pitchFamily="34" charset="0"/>
              </a:rPr>
              <a:t>pozornost!</a:t>
            </a:r>
            <a:endParaRPr lang="sl-SI" dirty="0"/>
          </a:p>
        </p:txBody>
      </p:sp>
      <p:pic>
        <p:nvPicPr>
          <p:cNvPr id="4" name="Picture 3"/>
          <p:cNvPicPr>
            <a:picLocks noChangeAspect="1" noChangeArrowheads="1"/>
          </p:cNvPicPr>
          <p:nvPr userDrawn="1"/>
        </p:nvPicPr>
        <p:blipFill>
          <a:blip r:embed="rId2"/>
          <a:srcRect/>
          <a:stretch>
            <a:fillRect/>
          </a:stretch>
        </p:blipFill>
        <p:spPr bwMode="auto">
          <a:xfrm>
            <a:off x="4405848" y="923925"/>
            <a:ext cx="4738152" cy="3162300"/>
          </a:xfrm>
          <a:prstGeom prst="rect">
            <a:avLst/>
          </a:prstGeom>
          <a:noFill/>
          <a:ln w="9525">
            <a:noFill/>
            <a:miter lim="800000"/>
            <a:headEnd/>
            <a:tailEnd/>
          </a:ln>
          <a:effectLst/>
        </p:spPr>
      </p:pic>
      <p:sp>
        <p:nvSpPr>
          <p:cNvPr id="6" name="Text Placeholder 14"/>
          <p:cNvSpPr>
            <a:spLocks noGrp="1"/>
          </p:cNvSpPr>
          <p:nvPr>
            <p:ph type="body" sz="quarter" idx="12" hasCustomPrompt="1"/>
          </p:nvPr>
        </p:nvSpPr>
        <p:spPr>
          <a:xfrm>
            <a:off x="2908301" y="5986463"/>
            <a:ext cx="2565400" cy="363537"/>
          </a:xfrm>
          <a:prstGeom prst="rect">
            <a:avLst/>
          </a:prstGeom>
        </p:spPr>
        <p:txBody>
          <a:bodyPr/>
          <a:lstStyle>
            <a:lvl1pPr>
              <a:defRPr sz="1200" b="1">
                <a:solidFill>
                  <a:schemeClr val="bg1"/>
                </a:solidFill>
              </a:defRPr>
            </a:lvl1pPr>
          </a:lstStyle>
          <a:p>
            <a:pPr lvl="0"/>
            <a:r>
              <a:rPr lang="sl-SI" sz="3100" dirty="0">
                <a:latin typeface="Tahoma" pitchFamily="34" charset="0"/>
                <a:ea typeface="Tahoma" pitchFamily="34" charset="0"/>
                <a:cs typeface="Tahoma" pitchFamily="34" charset="0"/>
              </a:rPr>
              <a:t>E-</a:t>
            </a:r>
            <a:r>
              <a:rPr lang="sl-SI" sz="3100" dirty="0" err="1">
                <a:latin typeface="Tahoma" pitchFamily="34" charset="0"/>
                <a:ea typeface="Tahoma" pitchFamily="34" charset="0"/>
                <a:cs typeface="Tahoma" pitchFamily="34" charset="0"/>
              </a:rPr>
              <a:t>mail</a:t>
            </a:r>
            <a:r>
              <a:rPr lang="sl-SI" sz="3100" dirty="0">
                <a:latin typeface="Tahoma" pitchFamily="34" charset="0"/>
                <a:ea typeface="Tahoma" pitchFamily="34" charset="0"/>
                <a:cs typeface="Tahoma" pitchFamily="34" charset="0"/>
              </a:rPr>
              <a:t> naslov predavatelja</a:t>
            </a:r>
            <a:endParaRPr lang="sl-SI" dirty="0"/>
          </a:p>
        </p:txBody>
      </p:sp>
    </p:spTree>
    <p:extLst>
      <p:ext uri="{BB962C8B-B14F-4D97-AF65-F5344CB8AC3E}">
        <p14:creationId xmlns:p14="http://schemas.microsoft.com/office/powerpoint/2010/main" val="154267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na prosojnica vstavi svojo sliko">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6699" y="2466975"/>
            <a:ext cx="4368054" cy="1464515"/>
          </a:xfrm>
          <a:prstGeom prst="rect">
            <a:avLst/>
          </a:prstGeom>
        </p:spPr>
        <p:txBody>
          <a:bodyPr/>
          <a:lstStyle>
            <a:lvl1pPr algn="l">
              <a:defRPr sz="2800" b="0" cap="all" baseline="0"/>
            </a:lvl1pPr>
          </a:lstStyle>
          <a:p>
            <a:r>
              <a:rPr lang="en-US" dirty="0"/>
              <a:t>Click to edit</a:t>
            </a:r>
            <a:br>
              <a:rPr lang="hr-HR" dirty="0"/>
            </a:br>
            <a:r>
              <a:rPr lang="hr-HR" dirty="0"/>
              <a:t>a presentation</a:t>
            </a:r>
            <a:br>
              <a:rPr lang="hr-HR" dirty="0"/>
            </a:br>
            <a:r>
              <a:rPr lang="hr-HR" dirty="0"/>
              <a:t>title</a:t>
            </a:r>
            <a:endParaRPr lang="en-US" dirty="0"/>
          </a:p>
        </p:txBody>
      </p:sp>
      <p:sp>
        <p:nvSpPr>
          <p:cNvPr id="6" name="Text Placeholder 5"/>
          <p:cNvSpPr>
            <a:spLocks noGrp="1"/>
          </p:cNvSpPr>
          <p:nvPr>
            <p:ph type="body" sz="quarter" idx="10" hasCustomPrompt="1"/>
          </p:nvPr>
        </p:nvSpPr>
        <p:spPr>
          <a:xfrm>
            <a:off x="361950" y="6378389"/>
            <a:ext cx="3890963" cy="323850"/>
          </a:xfrm>
          <a:prstGeom prst="rect">
            <a:avLst/>
          </a:prstGeom>
        </p:spPr>
        <p:txBody>
          <a:bodyPr/>
          <a:lstStyle>
            <a:lvl1pPr>
              <a:buNone/>
              <a:defRPr sz="1200" baseline="0">
                <a:solidFill>
                  <a:schemeClr val="bg1"/>
                </a:solidFill>
              </a:defRPr>
            </a:lvl1pPr>
            <a:lvl3pPr>
              <a:buNone/>
              <a:defRPr/>
            </a:lvl3pPr>
          </a:lstStyle>
          <a:p>
            <a:pPr lvl="0"/>
            <a:r>
              <a:rPr lang="hr-HR" sz="1200" dirty="0">
                <a:solidFill>
                  <a:schemeClr val="bg1"/>
                </a:solidFill>
              </a:rPr>
              <a:t>Ime Priimek, </a:t>
            </a:r>
            <a:fld id="{8336B5F6-886E-4E67-B8D5-01054D9BF88A}" type="datetime1">
              <a:rPr lang="sl-SI" sz="1200" smtClean="0">
                <a:solidFill>
                  <a:schemeClr val="bg1"/>
                </a:solidFill>
              </a:rPr>
              <a:t>21.10.2015</a:t>
            </a:fld>
            <a:r>
              <a:rPr lang="hr-HR" sz="1200" dirty="0">
                <a:solidFill>
                  <a:schemeClr val="bg1"/>
                </a:solidFill>
              </a:rPr>
              <a:t>.</a:t>
            </a:r>
            <a:endParaRPr lang="en-US" dirty="0"/>
          </a:p>
        </p:txBody>
      </p:sp>
      <p:sp>
        <p:nvSpPr>
          <p:cNvPr id="3" name="Picture Placeholder 2"/>
          <p:cNvSpPr>
            <a:spLocks noGrp="1"/>
          </p:cNvSpPr>
          <p:nvPr>
            <p:ph type="pic" sz="quarter" idx="11"/>
          </p:nvPr>
        </p:nvSpPr>
        <p:spPr>
          <a:xfrm>
            <a:off x="4737100" y="1092200"/>
            <a:ext cx="4406900" cy="3505200"/>
          </a:xfrm>
          <a:prstGeom prst="rect">
            <a:avLst/>
          </a:prstGeom>
        </p:spPr>
        <p:txBody>
          <a:bodyPr/>
          <a:lstStyle>
            <a:lvl1pPr marL="0" indent="0">
              <a:buNone/>
              <a:defRPr/>
            </a:lvl1pPr>
          </a:lstStyle>
          <a:p>
            <a:r>
              <a:rPr lang="en-US"/>
              <a:t>Click icon to add picture</a:t>
            </a:r>
            <a:endParaRPr lang="sl-SI" dirty="0"/>
          </a:p>
        </p:txBody>
      </p:sp>
      <p:sp>
        <p:nvSpPr>
          <p:cNvPr id="8" name="Title 13"/>
          <p:cNvSpPr txBox="1">
            <a:spLocks/>
          </p:cNvSpPr>
          <p:nvPr userDrawn="1"/>
        </p:nvSpPr>
        <p:spPr>
          <a:xfrm>
            <a:off x="358589" y="188259"/>
            <a:ext cx="1559858" cy="42134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2000" dirty="0">
                <a:solidFill>
                  <a:schemeClr val="bg1"/>
                </a:solidFill>
              </a:rPr>
              <a:t>Naslovnica</a:t>
            </a:r>
            <a:endParaRPr lang="en-US" sz="20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zalo">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603619" y="1033445"/>
            <a:ext cx="2180666" cy="554130"/>
          </a:xfrm>
          <a:prstGeom prst="rect">
            <a:avLst/>
          </a:prstGeom>
        </p:spPr>
        <p:txBody>
          <a:bodyPr/>
          <a:lstStyle>
            <a:lvl1pPr algn="l">
              <a:defRPr sz="2600" b="1" cap="none" baseline="0"/>
            </a:lvl1pPr>
          </a:lstStyle>
          <a:p>
            <a:r>
              <a:rPr lang="hr-HR" dirty="0"/>
              <a:t>Vsebina</a:t>
            </a:r>
            <a:endParaRPr lang="en-US" dirty="0"/>
          </a:p>
        </p:txBody>
      </p:sp>
      <p:sp>
        <p:nvSpPr>
          <p:cNvPr id="9" name="Content Placeholder 8"/>
          <p:cNvSpPr>
            <a:spLocks noGrp="1"/>
          </p:cNvSpPr>
          <p:nvPr>
            <p:ph sz="quarter" idx="10" hasCustomPrompt="1"/>
          </p:nvPr>
        </p:nvSpPr>
        <p:spPr>
          <a:xfrm>
            <a:off x="1785918" y="1763120"/>
            <a:ext cx="3200026" cy="4455738"/>
          </a:xfrm>
          <a:prstGeom prst="rect">
            <a:avLst/>
          </a:prstGeom>
        </p:spPr>
        <p:txBody>
          <a:bodyPr/>
          <a:lstStyle>
            <a:lvl1pPr marL="342900" marR="0" indent="-342900" algn="l" defTabSz="914400" rtl="0" eaLnBrk="1" fontAlgn="auto" latinLnBrk="0" hangingPunct="1">
              <a:lnSpc>
                <a:spcPct val="150000"/>
              </a:lnSpc>
              <a:spcBef>
                <a:spcPct val="20000"/>
              </a:spcBef>
              <a:spcAft>
                <a:spcPts val="0"/>
              </a:spcAft>
              <a:buClrTx/>
              <a:buSzTx/>
              <a:buFont typeface="Arial" pitchFamily="34" charset="0"/>
              <a:buNone/>
              <a:tabLst/>
              <a:defRPr sz="1400" baseline="0"/>
            </a:lvl1pPr>
          </a:lstStyle>
          <a:p>
            <a:pPr lvl="0"/>
            <a:r>
              <a:rPr lang="hr-HR" sz="1400" dirty="0"/>
              <a:t>Click to edit content</a:t>
            </a:r>
          </a:p>
        </p:txBody>
      </p:sp>
      <p:sp>
        <p:nvSpPr>
          <p:cNvPr id="6" name="Footer Placeholder 4"/>
          <p:cNvSpPr>
            <a:spLocks noGrp="1"/>
          </p:cNvSpPr>
          <p:nvPr>
            <p:ph type="ftr" sz="quarter" idx="3"/>
          </p:nvPr>
        </p:nvSpPr>
        <p:spPr>
          <a:xfrm>
            <a:off x="358589" y="6439092"/>
            <a:ext cx="7628964" cy="365125"/>
          </a:xfrm>
          <a:prstGeom prst="rect">
            <a:avLst/>
          </a:prstGeom>
        </p:spPr>
        <p:txBody>
          <a:bodyPr vert="horz" lIns="91440" tIns="45720" rIns="91440" bIns="45720" rtlCol="0" anchor="ctr"/>
          <a:lstStyle>
            <a:lvl1pPr algn="l">
              <a:defRPr sz="1200" baseline="0">
                <a:solidFill>
                  <a:schemeClr val="tx1"/>
                </a:solidFill>
                <a:latin typeface="Tahoma" pitchFamily="34" charset="0"/>
              </a:defRPr>
            </a:lvl1pPr>
          </a:lstStyle>
          <a:p>
            <a:endParaRPr lang="sl-SI"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sebina prosojnice 1">
    <p:spTree>
      <p:nvGrpSpPr>
        <p:cNvPr id="1" name=""/>
        <p:cNvGrpSpPr/>
        <p:nvPr/>
      </p:nvGrpSpPr>
      <p:grpSpPr>
        <a:xfrm>
          <a:off x="0" y="0"/>
          <a:ext cx="0" cy="0"/>
          <a:chOff x="0" y="0"/>
          <a:chExt cx="0" cy="0"/>
        </a:xfrm>
      </p:grpSpPr>
      <p:sp>
        <p:nvSpPr>
          <p:cNvPr id="10" name="Title Placeholder 15"/>
          <p:cNvSpPr>
            <a:spLocks noGrp="1"/>
          </p:cNvSpPr>
          <p:nvPr>
            <p:ph type="title"/>
          </p:nvPr>
        </p:nvSpPr>
        <p:spPr>
          <a:xfrm>
            <a:off x="358589" y="188259"/>
            <a:ext cx="7763435" cy="537882"/>
          </a:xfrm>
          <a:prstGeom prst="rect">
            <a:avLst/>
          </a:prstGeom>
        </p:spPr>
        <p:txBody>
          <a:bodyPr vert="horz" lIns="91440" tIns="45720" rIns="91440" bIns="45720" rtlCol="0" anchor="ctr">
            <a:normAutofit/>
          </a:bodyPr>
          <a:lstStyle/>
          <a:p>
            <a:r>
              <a:rPr lang="en-US" dirty="0"/>
              <a:t>Click to edit Master title style</a:t>
            </a:r>
          </a:p>
        </p:txBody>
      </p:sp>
      <p:sp>
        <p:nvSpPr>
          <p:cNvPr id="4" name="Footer Placeholder 4"/>
          <p:cNvSpPr>
            <a:spLocks noGrp="1"/>
          </p:cNvSpPr>
          <p:nvPr>
            <p:ph type="ftr" sz="quarter" idx="3"/>
          </p:nvPr>
        </p:nvSpPr>
        <p:spPr>
          <a:xfrm>
            <a:off x="358589" y="6439092"/>
            <a:ext cx="7628964" cy="365125"/>
          </a:xfrm>
          <a:prstGeom prst="rect">
            <a:avLst/>
          </a:prstGeom>
        </p:spPr>
        <p:txBody>
          <a:bodyPr vert="horz" lIns="91440" tIns="45720" rIns="91440" bIns="45720" rtlCol="0" anchor="ctr"/>
          <a:lstStyle>
            <a:lvl1pPr algn="l">
              <a:defRPr sz="1200" baseline="0">
                <a:solidFill>
                  <a:schemeClr val="tx1"/>
                </a:solidFill>
                <a:latin typeface="Tahoma" pitchFamily="34" charset="0"/>
              </a:defRPr>
            </a:lvl1pPr>
          </a:lstStyle>
          <a:p>
            <a:endParaRPr lang="sl-SI"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sebina prosojnice 2">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358589" y="931863"/>
            <a:ext cx="7924800" cy="47625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lang="en-US" sz="1900" b="0" i="0" u="none" strike="noStrike" kern="1200" cap="none" spc="0" normalizeH="0" baseline="0" noProof="0" smtClean="0">
                <a:ln>
                  <a:noFill/>
                </a:ln>
                <a:solidFill>
                  <a:schemeClr val="tx1"/>
                </a:solidFill>
                <a:effectLst/>
                <a:uLnTx/>
                <a:uFillTx/>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Master title style</a:t>
            </a:r>
          </a:p>
        </p:txBody>
      </p:sp>
      <p:sp>
        <p:nvSpPr>
          <p:cNvPr id="13" name="Title 12"/>
          <p:cNvSpPr>
            <a:spLocks noGrp="1"/>
          </p:cNvSpPr>
          <p:nvPr>
            <p:ph type="title"/>
          </p:nvPr>
        </p:nvSpPr>
        <p:spPr/>
        <p:txBody>
          <a:bodyPr/>
          <a:lstStyle/>
          <a:p>
            <a:r>
              <a:rPr lang="en-US" dirty="0"/>
              <a:t>Click to edit Master title style</a:t>
            </a:r>
          </a:p>
        </p:txBody>
      </p:sp>
      <p:sp>
        <p:nvSpPr>
          <p:cNvPr id="15" name="Text Placeholder 14"/>
          <p:cNvSpPr>
            <a:spLocks noGrp="1"/>
          </p:cNvSpPr>
          <p:nvPr>
            <p:ph type="body" sz="quarter" idx="11" hasCustomPrompt="1"/>
          </p:nvPr>
        </p:nvSpPr>
        <p:spPr>
          <a:xfrm>
            <a:off x="368300" y="1622425"/>
            <a:ext cx="8335963" cy="4581525"/>
          </a:xfrm>
          <a:prstGeom prst="rect">
            <a:avLst/>
          </a:prstGeom>
        </p:spPr>
        <p:txBody>
          <a:bodyPr/>
          <a:lstStyle>
            <a:lvl1pPr>
              <a:buNone/>
              <a:defRPr sz="1600" baseline="0"/>
            </a:lvl1pPr>
            <a:lvl2pPr>
              <a:defRPr sz="1500" baseline="0"/>
            </a:lvl2pPr>
            <a:lvl3pPr>
              <a:defRPr sz="1400"/>
            </a:lvl3pPr>
            <a:lvl4pPr>
              <a:defRPr sz="1200"/>
            </a:lvl4pPr>
            <a:lvl5pPr>
              <a:buFont typeface="Arial" pitchFamily="34" charset="0"/>
              <a:buChar char="•"/>
              <a:defRPr sz="900" baseline="0"/>
            </a:lvl5pPr>
            <a:lvl6pPr>
              <a:buFont typeface="Wingdings" pitchFamily="2" charset="2"/>
              <a:buChar char="ü"/>
              <a:defRPr sz="1500" baseline="0"/>
            </a:lvl6pPr>
            <a:lvl7pPr>
              <a:buFont typeface="Tahoma" pitchFamily="34" charset="0"/>
              <a:buChar char="−"/>
              <a:defRPr sz="1400" baseline="0"/>
            </a:lvl7pPr>
            <a:lvl8pPr>
              <a:buFont typeface="Tahoma" pitchFamily="34" charset="0"/>
              <a:buChar char="−"/>
              <a:defRPr sz="1200"/>
            </a:lvl8pPr>
            <a:lvl9pPr>
              <a:defRPr sz="900"/>
            </a:lvl9pPr>
          </a:lstStyle>
          <a:p>
            <a:pPr lvl="0"/>
            <a:r>
              <a:rPr lang="hr-HR" dirty="0"/>
              <a:t>Standardni tekst: 16 pt črne barve</a:t>
            </a:r>
            <a:endParaRPr lang="en-US" dirty="0"/>
          </a:p>
          <a:p>
            <a:pPr lvl="1"/>
            <a:r>
              <a:rPr lang="hr-HR" dirty="0"/>
              <a:t>Naštevanje 1.nivo: 15 pt črne barve</a:t>
            </a:r>
            <a:endParaRPr lang="en-US" dirty="0"/>
          </a:p>
          <a:p>
            <a:pPr lvl="2"/>
            <a:r>
              <a:rPr lang="hr-HR" dirty="0"/>
              <a:t>Naštevanje 2. nivo: 14 pt črne barve</a:t>
            </a:r>
            <a:endParaRPr lang="en-US" dirty="0"/>
          </a:p>
          <a:p>
            <a:pPr lvl="3"/>
            <a:r>
              <a:rPr lang="hr-HR" dirty="0"/>
              <a:t>Naštevanje 3.nivo: 12 pt črne barve</a:t>
            </a:r>
            <a:endParaRPr lang="en-US" dirty="0"/>
          </a:p>
          <a:p>
            <a:pPr lvl="4"/>
            <a:r>
              <a:rPr lang="hr-HR" dirty="0"/>
              <a:t>Naštevanje 4. nivo: 9 pt črne barve</a:t>
            </a:r>
          </a:p>
          <a:p>
            <a:pPr lvl="5"/>
            <a:r>
              <a:rPr lang="hr-HR" dirty="0"/>
              <a:t>Naštevanje 1.nivo: 15 pt črne barve</a:t>
            </a:r>
          </a:p>
          <a:p>
            <a:pPr lvl="6"/>
            <a:r>
              <a:rPr lang="hr-HR" dirty="0"/>
              <a:t>Naštevanje 2.nivo: 14 pt črne barve</a:t>
            </a:r>
          </a:p>
          <a:p>
            <a:pPr lvl="7"/>
            <a:r>
              <a:rPr lang="hr-HR" dirty="0"/>
              <a:t>Naštevanje 3.nivo: 12 pt črne barve</a:t>
            </a:r>
          </a:p>
          <a:p>
            <a:pPr lvl="8"/>
            <a:r>
              <a:rPr lang="hr-HR" dirty="0"/>
              <a:t>Naštevanje 4nivo: 9 pt črne barve</a:t>
            </a:r>
            <a:endParaRPr lang="en-US" dirty="0"/>
          </a:p>
        </p:txBody>
      </p:sp>
      <p:sp>
        <p:nvSpPr>
          <p:cNvPr id="6" name="Footer Placeholder 4"/>
          <p:cNvSpPr>
            <a:spLocks noGrp="1"/>
          </p:cNvSpPr>
          <p:nvPr>
            <p:ph type="ftr" sz="quarter" idx="3"/>
          </p:nvPr>
        </p:nvSpPr>
        <p:spPr>
          <a:xfrm>
            <a:off x="358589" y="6439092"/>
            <a:ext cx="7628964" cy="365125"/>
          </a:xfrm>
          <a:prstGeom prst="rect">
            <a:avLst/>
          </a:prstGeom>
        </p:spPr>
        <p:txBody>
          <a:bodyPr vert="horz" lIns="91440" tIns="45720" rIns="91440" bIns="45720" rtlCol="0" anchor="ctr"/>
          <a:lstStyle>
            <a:lvl1pPr algn="l">
              <a:defRPr sz="1200" baseline="0">
                <a:solidFill>
                  <a:schemeClr val="tx1"/>
                </a:solidFill>
                <a:latin typeface="Tahoma" pitchFamily="34" charset="0"/>
              </a:defRPr>
            </a:lvl1pPr>
          </a:lstStyle>
          <a:p>
            <a:endParaRPr lang="sl-SI"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sebina prosojnic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5"/>
          <p:cNvSpPr>
            <a:spLocks noGrp="1"/>
          </p:cNvSpPr>
          <p:nvPr>
            <p:ph sz="quarter" idx="11" hasCustomPrompt="1"/>
          </p:nvPr>
        </p:nvSpPr>
        <p:spPr>
          <a:xfrm>
            <a:off x="358868" y="928670"/>
            <a:ext cx="3819525" cy="5310766"/>
          </a:xfrm>
          <a:prstGeom prst="rect">
            <a:avLst/>
          </a:prstGeom>
        </p:spPr>
        <p:txBody>
          <a:bodyPr/>
          <a:lstStyle>
            <a:lvl1pPr>
              <a:buNone/>
              <a:defRPr sz="1600"/>
            </a:lvl1pPr>
            <a:lvl2pPr>
              <a:defRPr sz="1500"/>
            </a:lvl2pPr>
            <a:lvl3pPr>
              <a:defRPr sz="1400"/>
            </a:lvl3pPr>
            <a:lvl4pPr>
              <a:defRPr sz="1200"/>
            </a:lvl4pPr>
            <a:lvl5pPr>
              <a:defRPr sz="1200"/>
            </a:lvl5pPr>
          </a:lstStyle>
          <a:p>
            <a:pPr lvl="0"/>
            <a:r>
              <a:rPr lang="hr-HR" dirty="0"/>
              <a:t>Standardni tekst: 16 </a:t>
            </a:r>
            <a:r>
              <a:rPr lang="hr-HR" dirty="0" err="1"/>
              <a:t>pt</a:t>
            </a:r>
            <a:r>
              <a:rPr lang="hr-HR" dirty="0"/>
              <a:t> </a:t>
            </a:r>
            <a:r>
              <a:rPr lang="hr-HR" dirty="0" err="1"/>
              <a:t>črne</a:t>
            </a:r>
            <a:r>
              <a:rPr lang="hr-HR" dirty="0"/>
              <a:t> </a:t>
            </a:r>
            <a:r>
              <a:rPr lang="hr-HR" dirty="0" err="1"/>
              <a:t>barve</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5"/>
          <p:cNvSpPr>
            <a:spLocks noGrp="1"/>
          </p:cNvSpPr>
          <p:nvPr>
            <p:ph sz="quarter" idx="12" hasCustomPrompt="1"/>
          </p:nvPr>
        </p:nvSpPr>
        <p:spPr>
          <a:xfrm>
            <a:off x="4428844" y="919705"/>
            <a:ext cx="3819525" cy="5310766"/>
          </a:xfrm>
          <a:prstGeom prst="rect">
            <a:avLst/>
          </a:prstGeom>
        </p:spPr>
        <p:txBody>
          <a:bodyPr/>
          <a:lstStyle>
            <a:lvl1pPr>
              <a:buNone/>
              <a:defRPr sz="1600"/>
            </a:lvl1pPr>
            <a:lvl2pPr>
              <a:defRPr sz="1500"/>
            </a:lvl2pPr>
            <a:lvl3pPr>
              <a:defRPr sz="1400"/>
            </a:lvl3pPr>
            <a:lvl4pPr>
              <a:defRPr sz="1200"/>
            </a:lvl4pPr>
            <a:lvl5pPr>
              <a:defRPr sz="1200"/>
            </a:lvl5pPr>
          </a:lstStyle>
          <a:p>
            <a:pPr lvl="0"/>
            <a:r>
              <a:rPr lang="hr-HR" dirty="0"/>
              <a:t>Standardni tekst: 16 </a:t>
            </a:r>
            <a:r>
              <a:rPr lang="hr-HR" dirty="0" err="1"/>
              <a:t>pt</a:t>
            </a:r>
            <a:r>
              <a:rPr lang="hr-HR" dirty="0"/>
              <a:t> </a:t>
            </a:r>
            <a:r>
              <a:rPr lang="hr-HR" dirty="0" err="1"/>
              <a:t>črne</a:t>
            </a:r>
            <a:r>
              <a:rPr lang="hr-HR" dirty="0"/>
              <a:t> </a:t>
            </a:r>
            <a:r>
              <a:rPr lang="hr-HR" dirty="0" err="1"/>
              <a:t>barve</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3"/>
          </p:nvPr>
        </p:nvSpPr>
        <p:spPr>
          <a:xfrm>
            <a:off x="358589" y="6439092"/>
            <a:ext cx="7628964" cy="365125"/>
          </a:xfrm>
          <a:prstGeom prst="rect">
            <a:avLst/>
          </a:prstGeom>
        </p:spPr>
        <p:txBody>
          <a:bodyPr vert="horz" lIns="91440" tIns="45720" rIns="91440" bIns="45720" rtlCol="0" anchor="ctr"/>
          <a:lstStyle>
            <a:lvl1pPr algn="l">
              <a:defRPr sz="1200" baseline="0">
                <a:solidFill>
                  <a:schemeClr val="tx1"/>
                </a:solidFill>
                <a:latin typeface="Tahoma" pitchFamily="34" charset="0"/>
              </a:defRPr>
            </a:lvl1pPr>
          </a:lstStyle>
          <a:p>
            <a:endParaRPr lang="sl-SI"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sebina prosojnice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14"/>
          <p:cNvSpPr>
            <a:spLocks noGrp="1"/>
          </p:cNvSpPr>
          <p:nvPr>
            <p:ph type="body" sz="quarter" idx="11" hasCustomPrompt="1"/>
          </p:nvPr>
        </p:nvSpPr>
        <p:spPr>
          <a:xfrm>
            <a:off x="350370" y="1039719"/>
            <a:ext cx="8335963" cy="4581525"/>
          </a:xfrm>
          <a:prstGeom prst="rect">
            <a:avLst/>
          </a:prstGeom>
        </p:spPr>
        <p:txBody>
          <a:bodyPr/>
          <a:lstStyle>
            <a:lvl1pPr>
              <a:buNone/>
              <a:defRPr sz="1600" baseline="0"/>
            </a:lvl1pPr>
            <a:lvl2pPr>
              <a:defRPr sz="1500" baseline="0"/>
            </a:lvl2pPr>
            <a:lvl3pPr>
              <a:defRPr sz="1400"/>
            </a:lvl3pPr>
            <a:lvl4pPr>
              <a:defRPr sz="1200"/>
            </a:lvl4pPr>
            <a:lvl5pPr>
              <a:buFont typeface="Arial" pitchFamily="34" charset="0"/>
              <a:buChar char="•"/>
              <a:defRPr sz="900" baseline="0"/>
            </a:lvl5pPr>
            <a:lvl6pPr>
              <a:buFont typeface="Wingdings" pitchFamily="2" charset="2"/>
              <a:buChar char="ü"/>
              <a:defRPr sz="1500" baseline="0"/>
            </a:lvl6pPr>
            <a:lvl7pPr>
              <a:buFont typeface="Tahoma" pitchFamily="34" charset="0"/>
              <a:buChar char="−"/>
              <a:defRPr sz="1400" baseline="0"/>
            </a:lvl7pPr>
            <a:lvl8pPr>
              <a:buFont typeface="Tahoma" pitchFamily="34" charset="0"/>
              <a:buChar char="−"/>
              <a:defRPr sz="1200"/>
            </a:lvl8pPr>
            <a:lvl9pPr>
              <a:defRPr sz="900"/>
            </a:lvl9pPr>
          </a:lstStyle>
          <a:p>
            <a:pPr lvl="0"/>
            <a:r>
              <a:rPr lang="hr-HR" dirty="0"/>
              <a:t>Standardni tekst: 16 pt črne barve</a:t>
            </a:r>
            <a:endParaRPr lang="en-US" dirty="0"/>
          </a:p>
          <a:p>
            <a:pPr lvl="1"/>
            <a:r>
              <a:rPr lang="hr-HR" dirty="0"/>
              <a:t>Naštevanje 1.nivo: 15 pt črne barve</a:t>
            </a:r>
            <a:endParaRPr lang="en-US" dirty="0"/>
          </a:p>
          <a:p>
            <a:pPr lvl="2"/>
            <a:r>
              <a:rPr lang="hr-HR" dirty="0"/>
              <a:t>Naštevanje 2. nivo: 14 pt črne barve</a:t>
            </a:r>
            <a:endParaRPr lang="en-US" dirty="0"/>
          </a:p>
          <a:p>
            <a:pPr lvl="3"/>
            <a:r>
              <a:rPr lang="hr-HR" dirty="0"/>
              <a:t>Naštevanje 3.nivo: 12 pt črne barve</a:t>
            </a:r>
            <a:endParaRPr lang="en-US" dirty="0"/>
          </a:p>
          <a:p>
            <a:pPr lvl="4"/>
            <a:r>
              <a:rPr lang="hr-HR" dirty="0"/>
              <a:t>Naštevanje 4. nivo: 9 pt črne barve</a:t>
            </a:r>
          </a:p>
          <a:p>
            <a:pPr lvl="5"/>
            <a:r>
              <a:rPr lang="hr-HR" dirty="0"/>
              <a:t>Naštevanje 1.nivo: 15 pt črne barve</a:t>
            </a:r>
          </a:p>
          <a:p>
            <a:pPr lvl="6"/>
            <a:r>
              <a:rPr lang="hr-HR" dirty="0"/>
              <a:t>Naštevanje 2.nivo: 14 pt črne barve</a:t>
            </a:r>
          </a:p>
          <a:p>
            <a:pPr lvl="7"/>
            <a:r>
              <a:rPr lang="hr-HR" dirty="0"/>
              <a:t>Naštevanje 3.nivo: 12 pt črne barve</a:t>
            </a:r>
          </a:p>
          <a:p>
            <a:pPr lvl="8"/>
            <a:r>
              <a:rPr lang="hr-HR" dirty="0"/>
              <a:t>Naštevanje 4nivo: 9 pt črne barve</a:t>
            </a:r>
            <a:endParaRPr lang="en-US" dirty="0"/>
          </a:p>
        </p:txBody>
      </p:sp>
      <p:sp>
        <p:nvSpPr>
          <p:cNvPr id="6" name="Footer Placeholder 4"/>
          <p:cNvSpPr>
            <a:spLocks noGrp="1"/>
          </p:cNvSpPr>
          <p:nvPr>
            <p:ph type="ftr" sz="quarter" idx="3"/>
          </p:nvPr>
        </p:nvSpPr>
        <p:spPr>
          <a:xfrm>
            <a:off x="358589" y="6439092"/>
            <a:ext cx="7628964" cy="365125"/>
          </a:xfrm>
          <a:prstGeom prst="rect">
            <a:avLst/>
          </a:prstGeom>
        </p:spPr>
        <p:txBody>
          <a:bodyPr vert="horz" lIns="91440" tIns="45720" rIns="91440" bIns="45720" rtlCol="0" anchor="ctr"/>
          <a:lstStyle>
            <a:lvl1pPr algn="l">
              <a:defRPr sz="1200" baseline="0">
                <a:solidFill>
                  <a:schemeClr val="tx1"/>
                </a:solidFill>
                <a:latin typeface="Tahoma" pitchFamily="34" charset="0"/>
              </a:defRPr>
            </a:lvl1pPr>
          </a:lstStyle>
          <a:p>
            <a:endParaRPr lang="sl-SI"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sebina prosojnice 5">
    <p:spTree>
      <p:nvGrpSpPr>
        <p:cNvPr id="1" name=""/>
        <p:cNvGrpSpPr/>
        <p:nvPr/>
      </p:nvGrpSpPr>
      <p:grpSpPr>
        <a:xfrm>
          <a:off x="0" y="0"/>
          <a:ext cx="0" cy="0"/>
          <a:chOff x="0" y="0"/>
          <a:chExt cx="0" cy="0"/>
        </a:xfrm>
      </p:grpSpPr>
      <p:sp>
        <p:nvSpPr>
          <p:cNvPr id="2" name="Title 1"/>
          <p:cNvSpPr>
            <a:spLocks noGrp="1"/>
          </p:cNvSpPr>
          <p:nvPr>
            <p:ph type="title"/>
          </p:nvPr>
        </p:nvSpPr>
        <p:spPr>
          <a:xfrm>
            <a:off x="358589" y="188259"/>
            <a:ext cx="7763435" cy="537882"/>
          </a:xfrm>
        </p:spPr>
        <p:txBody>
          <a:bodyPr/>
          <a:lstStyle/>
          <a:p>
            <a:r>
              <a:rPr lang="en-US"/>
              <a:t>Click to edit Master title style</a:t>
            </a:r>
          </a:p>
        </p:txBody>
      </p:sp>
      <p:sp>
        <p:nvSpPr>
          <p:cNvPr id="4" name="Content Placeholder 3"/>
          <p:cNvSpPr>
            <a:spLocks noGrp="1"/>
          </p:cNvSpPr>
          <p:nvPr>
            <p:ph sz="quarter" idx="10" hasCustomPrompt="1"/>
          </p:nvPr>
        </p:nvSpPr>
        <p:spPr>
          <a:xfrm>
            <a:off x="358589" y="2232025"/>
            <a:ext cx="3746500" cy="3998913"/>
          </a:xfrm>
          <a:prstGeom prst="rect">
            <a:avLst/>
          </a:prstGeom>
        </p:spPr>
        <p:txBody>
          <a:bodyPr/>
          <a:lstStyle>
            <a:lvl1pPr>
              <a:buNone/>
              <a:defRPr sz="1600"/>
            </a:lvl1pPr>
            <a:lvl2pPr>
              <a:defRPr sz="1500"/>
            </a:lvl2pPr>
            <a:lvl3pPr>
              <a:defRPr sz="1400"/>
            </a:lvl3pPr>
            <a:lvl4pPr>
              <a:defRPr sz="1200"/>
            </a:lvl4pPr>
            <a:lvl5pPr>
              <a:defRPr sz="1200"/>
            </a:lvl5pPr>
          </a:lstStyle>
          <a:p>
            <a:pPr lvl="0"/>
            <a:r>
              <a:rPr lang="hr-HR" dirty="0"/>
              <a:t>Standardni tekst: 16 </a:t>
            </a:r>
            <a:r>
              <a:rPr lang="hr-HR" dirty="0" err="1"/>
              <a:t>pt</a:t>
            </a:r>
            <a:r>
              <a:rPr lang="hr-HR" dirty="0"/>
              <a:t> </a:t>
            </a:r>
            <a:r>
              <a:rPr lang="hr-HR" dirty="0" err="1"/>
              <a:t>črne</a:t>
            </a:r>
            <a:r>
              <a:rPr lang="hr-HR" dirty="0"/>
              <a:t> </a:t>
            </a:r>
            <a:r>
              <a:rPr lang="hr-HR" dirty="0" err="1"/>
              <a:t>barve</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hasCustomPrompt="1"/>
          </p:nvPr>
        </p:nvSpPr>
        <p:spPr>
          <a:xfrm>
            <a:off x="4599175" y="2232025"/>
            <a:ext cx="3746500" cy="3998913"/>
          </a:xfrm>
          <a:prstGeom prst="rect">
            <a:avLst/>
          </a:prstGeom>
        </p:spPr>
        <p:txBody>
          <a:bodyPr/>
          <a:lstStyle>
            <a:lvl1pPr>
              <a:buNone/>
              <a:defRPr sz="1600"/>
            </a:lvl1pPr>
            <a:lvl2pPr>
              <a:defRPr sz="1500"/>
            </a:lvl2pPr>
            <a:lvl3pPr>
              <a:defRPr sz="1400"/>
            </a:lvl3pPr>
            <a:lvl4pPr>
              <a:defRPr sz="1200"/>
            </a:lvl4pPr>
            <a:lvl5pPr>
              <a:defRPr sz="1200"/>
            </a:lvl5pPr>
          </a:lstStyle>
          <a:p>
            <a:pPr lvl="0"/>
            <a:r>
              <a:rPr lang="hr-HR" dirty="0"/>
              <a:t>Standardni tekst: 16 </a:t>
            </a:r>
            <a:r>
              <a:rPr lang="hr-HR" dirty="0" err="1"/>
              <a:t>pt</a:t>
            </a:r>
            <a:r>
              <a:rPr lang="hr-HR" dirty="0"/>
              <a:t> </a:t>
            </a:r>
            <a:r>
              <a:rPr lang="hr-HR" dirty="0" err="1"/>
              <a:t>črne</a:t>
            </a:r>
            <a:r>
              <a:rPr lang="hr-HR" dirty="0"/>
              <a:t> </a:t>
            </a:r>
            <a:r>
              <a:rPr lang="hr-HR" dirty="0" err="1"/>
              <a:t>barve</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2" hasCustomPrompt="1"/>
          </p:nvPr>
        </p:nvSpPr>
        <p:spPr>
          <a:xfrm>
            <a:off x="358589" y="976686"/>
            <a:ext cx="3738563" cy="1058862"/>
          </a:xfrm>
          <a:prstGeom prst="rect">
            <a:avLst/>
          </a:prstGeom>
        </p:spPr>
        <p:txBody>
          <a:bodyPr/>
          <a:lstStyle>
            <a:lvl1pPr>
              <a:buNone/>
              <a:defRPr sz="1900" b="1" baseline="0"/>
            </a:lvl1pPr>
          </a:lstStyle>
          <a:p>
            <a:pPr lvl="0"/>
            <a:r>
              <a:rPr lang="hr-HR" sz="1900" b="1" dirty="0"/>
              <a:t>Click to edit title</a:t>
            </a:r>
            <a:endParaRPr lang="en-US" dirty="0"/>
          </a:p>
        </p:txBody>
      </p:sp>
      <p:sp>
        <p:nvSpPr>
          <p:cNvPr id="12" name="Text Placeholder 10"/>
          <p:cNvSpPr>
            <a:spLocks noGrp="1"/>
          </p:cNvSpPr>
          <p:nvPr>
            <p:ph type="body" sz="quarter" idx="13" hasCustomPrompt="1"/>
          </p:nvPr>
        </p:nvSpPr>
        <p:spPr>
          <a:xfrm>
            <a:off x="4599175" y="976686"/>
            <a:ext cx="3738563" cy="1058862"/>
          </a:xfrm>
          <a:prstGeom prst="rect">
            <a:avLst/>
          </a:prstGeom>
        </p:spPr>
        <p:txBody>
          <a:bodyPr/>
          <a:lstStyle>
            <a:lvl1pPr>
              <a:buNone/>
              <a:defRPr sz="1900" b="1" baseline="0"/>
            </a:lvl1pPr>
          </a:lstStyle>
          <a:p>
            <a:pPr lvl="0"/>
            <a:r>
              <a:rPr lang="hr-HR" sz="1900" b="1" dirty="0"/>
              <a:t>Click to edit title</a:t>
            </a:r>
            <a:endParaRPr lang="en-US" dirty="0"/>
          </a:p>
        </p:txBody>
      </p:sp>
      <p:sp>
        <p:nvSpPr>
          <p:cNvPr id="8" name="Footer Placeholder 4"/>
          <p:cNvSpPr>
            <a:spLocks noGrp="1"/>
          </p:cNvSpPr>
          <p:nvPr>
            <p:ph type="ftr" sz="quarter" idx="3"/>
          </p:nvPr>
        </p:nvSpPr>
        <p:spPr>
          <a:xfrm>
            <a:off x="358589" y="6439092"/>
            <a:ext cx="7628964" cy="365125"/>
          </a:xfrm>
          <a:prstGeom prst="rect">
            <a:avLst/>
          </a:prstGeom>
        </p:spPr>
        <p:txBody>
          <a:bodyPr vert="horz" lIns="91440" tIns="45720" rIns="91440" bIns="45720" rtlCol="0" anchor="ctr"/>
          <a:lstStyle>
            <a:lvl1pPr algn="l">
              <a:defRPr sz="1200" baseline="0">
                <a:solidFill>
                  <a:schemeClr val="tx1"/>
                </a:solidFill>
                <a:latin typeface="Tahoma" pitchFamily="34" charset="0"/>
              </a:defRPr>
            </a:lvl1pPr>
          </a:lstStyle>
          <a:p>
            <a:endParaRPr lang="sl-SI"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sebina prosojnice 6 + sli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14"/>
          <p:cNvSpPr>
            <a:spLocks noGrp="1"/>
          </p:cNvSpPr>
          <p:nvPr>
            <p:ph type="body" sz="quarter" idx="11" hasCustomPrompt="1"/>
          </p:nvPr>
        </p:nvSpPr>
        <p:spPr>
          <a:xfrm>
            <a:off x="350370" y="1039719"/>
            <a:ext cx="4589183" cy="4581525"/>
          </a:xfrm>
          <a:prstGeom prst="rect">
            <a:avLst/>
          </a:prstGeom>
        </p:spPr>
        <p:txBody>
          <a:bodyPr/>
          <a:lstStyle>
            <a:lvl1pPr>
              <a:buNone/>
              <a:defRPr sz="1600" baseline="0"/>
            </a:lvl1pPr>
            <a:lvl2pPr>
              <a:defRPr sz="1500" baseline="0"/>
            </a:lvl2pPr>
            <a:lvl3pPr>
              <a:defRPr sz="1400"/>
            </a:lvl3pPr>
            <a:lvl4pPr>
              <a:defRPr sz="1200"/>
            </a:lvl4pPr>
            <a:lvl5pPr>
              <a:buFont typeface="Arial" pitchFamily="34" charset="0"/>
              <a:buChar char="•"/>
              <a:defRPr sz="900" baseline="0"/>
            </a:lvl5pPr>
            <a:lvl6pPr>
              <a:buFont typeface="Wingdings" pitchFamily="2" charset="2"/>
              <a:buChar char="ü"/>
              <a:defRPr sz="1500" baseline="0"/>
            </a:lvl6pPr>
            <a:lvl7pPr>
              <a:buFont typeface="Tahoma" pitchFamily="34" charset="0"/>
              <a:buChar char="−"/>
              <a:defRPr sz="1400" baseline="0"/>
            </a:lvl7pPr>
            <a:lvl8pPr>
              <a:buFont typeface="Tahoma" pitchFamily="34" charset="0"/>
              <a:buChar char="−"/>
              <a:defRPr sz="1200"/>
            </a:lvl8pPr>
            <a:lvl9pPr>
              <a:defRPr sz="900"/>
            </a:lvl9pPr>
          </a:lstStyle>
          <a:p>
            <a:pPr lvl="0"/>
            <a:r>
              <a:rPr lang="hr-HR" dirty="0"/>
              <a:t>Standardni tekst: 16 pt črne barve</a:t>
            </a:r>
            <a:endParaRPr lang="en-US" dirty="0"/>
          </a:p>
          <a:p>
            <a:pPr lvl="1"/>
            <a:r>
              <a:rPr lang="hr-HR" dirty="0"/>
              <a:t>Naštevanje 1.nivo: 15 pt črne barve</a:t>
            </a:r>
            <a:endParaRPr lang="en-US" dirty="0"/>
          </a:p>
          <a:p>
            <a:pPr lvl="2"/>
            <a:r>
              <a:rPr lang="hr-HR" dirty="0"/>
              <a:t>Naštevanje 2. nivo: 14 pt črne barve</a:t>
            </a:r>
            <a:endParaRPr lang="en-US" dirty="0"/>
          </a:p>
          <a:p>
            <a:pPr lvl="3"/>
            <a:r>
              <a:rPr lang="hr-HR" dirty="0"/>
              <a:t>Naštevanje 3.nivo: 12 pt črne barve</a:t>
            </a:r>
            <a:endParaRPr lang="en-US" dirty="0"/>
          </a:p>
          <a:p>
            <a:pPr lvl="4"/>
            <a:r>
              <a:rPr lang="hr-HR" dirty="0"/>
              <a:t>Naštevanje 4. nivo: 9 pt črne barve</a:t>
            </a:r>
          </a:p>
          <a:p>
            <a:pPr lvl="5"/>
            <a:r>
              <a:rPr lang="hr-HR" dirty="0"/>
              <a:t>Naštevanje 1.nivo: 15 pt črne barve</a:t>
            </a:r>
          </a:p>
          <a:p>
            <a:pPr lvl="6"/>
            <a:r>
              <a:rPr lang="hr-HR" dirty="0"/>
              <a:t>Naštevanje 2.nivo: 14 pt črne barve</a:t>
            </a:r>
          </a:p>
          <a:p>
            <a:pPr lvl="7"/>
            <a:r>
              <a:rPr lang="hr-HR" dirty="0"/>
              <a:t>Naštevanje 3.nivo: 12 pt črne barve</a:t>
            </a:r>
          </a:p>
          <a:p>
            <a:pPr lvl="8"/>
            <a:r>
              <a:rPr lang="hr-HR" dirty="0"/>
              <a:t>Naštevanje 4nivo: 9 pt črne barve</a:t>
            </a:r>
            <a:endParaRPr lang="en-US" dirty="0"/>
          </a:p>
        </p:txBody>
      </p:sp>
      <p:sp>
        <p:nvSpPr>
          <p:cNvPr id="5" name="Footer Placeholder 4"/>
          <p:cNvSpPr>
            <a:spLocks noGrp="1"/>
          </p:cNvSpPr>
          <p:nvPr>
            <p:ph type="ftr" sz="quarter" idx="3"/>
          </p:nvPr>
        </p:nvSpPr>
        <p:spPr>
          <a:xfrm>
            <a:off x="358589" y="6439092"/>
            <a:ext cx="7628964" cy="365125"/>
          </a:xfrm>
          <a:prstGeom prst="rect">
            <a:avLst/>
          </a:prstGeom>
        </p:spPr>
        <p:txBody>
          <a:bodyPr vert="horz" lIns="91440" tIns="45720" rIns="91440" bIns="45720" rtlCol="0" anchor="ctr"/>
          <a:lstStyle>
            <a:lvl1pPr algn="l">
              <a:defRPr sz="1200" baseline="0">
                <a:solidFill>
                  <a:schemeClr val="tx1"/>
                </a:solidFill>
                <a:latin typeface="Tahoma" pitchFamily="34" charset="0"/>
              </a:defRPr>
            </a:lvl1pPr>
          </a:lstStyle>
          <a:p>
            <a:endParaRPr lang="sl-SI"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6.png"/><Relationship Id="rId4" Type="http://schemas.openxmlformats.org/officeDocument/2006/relationships/slideLayout" Target="../slideLayouts/slideLayout7.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descr="Untitled-1.jpg"/>
          <p:cNvPicPr>
            <a:picLocks noChangeAspect="1"/>
          </p:cNvPicPr>
          <p:nvPr/>
        </p:nvPicPr>
        <p:blipFill>
          <a:blip r:embed="rId4"/>
          <a:stretch>
            <a:fillRect/>
          </a:stretch>
        </p:blipFill>
        <p:spPr>
          <a:xfrm>
            <a:off x="0" y="3839766"/>
            <a:ext cx="9144000" cy="3018234"/>
          </a:xfrm>
          <a:prstGeom prst="rect">
            <a:avLst/>
          </a:prstGeom>
        </p:spPr>
      </p:pic>
      <p:pic>
        <p:nvPicPr>
          <p:cNvPr id="17" name="Picture 2"/>
          <p:cNvPicPr>
            <a:picLocks noChangeAspect="1" noChangeArrowheads="1"/>
          </p:cNvPicPr>
          <p:nvPr/>
        </p:nvPicPr>
        <p:blipFill>
          <a:blip r:embed="rId5"/>
          <a:stretch>
            <a:fillRect/>
          </a:stretch>
        </p:blipFill>
        <p:spPr bwMode="auto">
          <a:xfrm>
            <a:off x="396876" y="709157"/>
            <a:ext cx="1375530" cy="1288101"/>
          </a:xfrm>
          <a:prstGeom prst="rect">
            <a:avLst/>
          </a:prstGeom>
          <a:noFill/>
          <a:ln w="9525">
            <a:noFill/>
            <a:miter lim="800000"/>
            <a:headEnd/>
            <a:tailEnd/>
          </a:ln>
          <a:effectLst/>
        </p:spPr>
      </p:pic>
      <p:sp>
        <p:nvSpPr>
          <p:cNvPr id="6" name="TextBox 5"/>
          <p:cNvSpPr txBox="1"/>
          <p:nvPr userDrawn="1"/>
        </p:nvSpPr>
        <p:spPr>
          <a:xfrm>
            <a:off x="7820025" y="6361278"/>
            <a:ext cx="1428750" cy="292388"/>
          </a:xfrm>
          <a:prstGeom prst="rect">
            <a:avLst/>
          </a:prstGeom>
          <a:noFill/>
        </p:spPr>
        <p:txBody>
          <a:bodyPr wrap="square" rtlCol="0">
            <a:spAutoFit/>
          </a:bodyPr>
          <a:lstStyle/>
          <a:p>
            <a:r>
              <a:rPr lang="hr-HR" sz="1300" b="1" dirty="0">
                <a:solidFill>
                  <a:prstClr val="black"/>
                </a:solidFill>
                <a:ea typeface="Tahoma" pitchFamily="34" charset="0"/>
                <a:cs typeface="Tahoma" pitchFamily="34" charset="0"/>
              </a:rPr>
              <a:t>www.nek.si</a:t>
            </a:r>
            <a:endParaRPr lang="en-US" sz="1300" b="1" dirty="0">
              <a:solidFill>
                <a:prstClr val="black"/>
              </a:solidFill>
              <a:ea typeface="Tahoma" pitchFamily="34" charset="0"/>
              <a:cs typeface="Tahoma" pitchFamily="34" charset="0"/>
            </a:endParaRPr>
          </a:p>
        </p:txBody>
      </p:sp>
      <p:pic>
        <p:nvPicPr>
          <p:cNvPr id="7" name="Picture 2" descr="C:\Users\admin\Desktop\NEK QR.png"/>
          <p:cNvPicPr>
            <a:picLocks noChangeAspect="1" noChangeArrowheads="1"/>
          </p:cNvPicPr>
          <p:nvPr userDrawn="1"/>
        </p:nvPicPr>
        <p:blipFill>
          <a:blip r:embed="rId6"/>
          <a:srcRect/>
          <a:stretch>
            <a:fillRect/>
          </a:stretch>
        </p:blipFill>
        <p:spPr bwMode="auto">
          <a:xfrm>
            <a:off x="7954287" y="5505057"/>
            <a:ext cx="886347" cy="886347"/>
          </a:xfrm>
          <a:prstGeom prst="rect">
            <a:avLst/>
          </a:prstGeom>
          <a:noFill/>
        </p:spPr>
      </p:pic>
    </p:spTree>
  </p:cSld>
  <p:clrMap bg1="lt1" tx1="dk1" bg2="lt2" tx2="dk2" accent1="accent1" accent2="accent2" accent3="accent3" accent4="accent4" accent5="accent5" accent6="accent6" hlink="hlink" folHlink="folHlink"/>
  <p:sldLayoutIdLst>
    <p:sldLayoutId id="2147483652" r:id="rId1"/>
    <p:sldLayoutId id="2147483658"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srcRect/>
          <a:stretch>
            <a:fillRect/>
          </a:stretch>
        </p:blipFill>
        <p:spPr bwMode="auto">
          <a:xfrm>
            <a:off x="8072462" y="6058886"/>
            <a:ext cx="1071538" cy="799113"/>
          </a:xfrm>
          <a:prstGeom prst="rect">
            <a:avLst/>
          </a:prstGeom>
          <a:noFill/>
          <a:ln w="9525">
            <a:noFill/>
            <a:miter lim="800000"/>
            <a:headEnd/>
            <a:tailEnd/>
          </a:ln>
          <a:effectLst/>
        </p:spPr>
      </p:pic>
      <p:pic>
        <p:nvPicPr>
          <p:cNvPr id="3" name="Picture 2" descr="nek.png"/>
          <p:cNvPicPr>
            <a:picLocks noChangeAspect="1"/>
          </p:cNvPicPr>
          <p:nvPr/>
        </p:nvPicPr>
        <p:blipFill>
          <a:blip r:embed="rId4"/>
          <a:stretch>
            <a:fillRect/>
          </a:stretch>
        </p:blipFill>
        <p:spPr>
          <a:xfrm>
            <a:off x="8152950" y="159855"/>
            <a:ext cx="653062" cy="610733"/>
          </a:xfrm>
          <a:prstGeom prst="rect">
            <a:avLst/>
          </a:prstGeom>
        </p:spPr>
      </p:pic>
      <p:sp>
        <p:nvSpPr>
          <p:cNvPr id="4" name="TextBox 3"/>
          <p:cNvSpPr txBox="1"/>
          <p:nvPr/>
        </p:nvSpPr>
        <p:spPr>
          <a:xfrm>
            <a:off x="8552329" y="6400801"/>
            <a:ext cx="591671" cy="369332"/>
          </a:xfrm>
          <a:prstGeom prst="rect">
            <a:avLst/>
          </a:prstGeom>
          <a:noFill/>
        </p:spPr>
        <p:txBody>
          <a:bodyPr wrap="square" rtlCol="0">
            <a:spAutoFit/>
          </a:bodyPr>
          <a:lstStyle/>
          <a:p>
            <a:fld id="{DB02462D-FA13-4D91-8678-8D2ABA5F19C4}" type="slidenum">
              <a:rPr lang="hr-HR" b="1" smtClean="0">
                <a:solidFill>
                  <a:srgbClr val="8A8A8A"/>
                </a:solidFill>
              </a:rPr>
              <a:pPr/>
              <a:t>‹#›</a:t>
            </a:fld>
            <a:endParaRPr lang="en-US" b="1" dirty="0">
              <a:solidFill>
                <a:srgbClr val="8A8A8A"/>
              </a:solidFill>
            </a:endParaRPr>
          </a:p>
        </p:txBody>
      </p:sp>
      <p:sp>
        <p:nvSpPr>
          <p:cNvPr id="5" name="Rectangle 4"/>
          <p:cNvSpPr/>
          <p:nvPr/>
        </p:nvSpPr>
        <p:spPr>
          <a:xfrm>
            <a:off x="1428728" y="857232"/>
            <a:ext cx="71438" cy="5000660"/>
          </a:xfrm>
          <a:prstGeom prst="rect">
            <a:avLst/>
          </a:prstGeom>
          <a:solidFill>
            <a:srgbClr val="0F9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4"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9"/>
          <a:srcRect/>
          <a:stretch>
            <a:fillRect/>
          </a:stretch>
        </p:blipFill>
        <p:spPr bwMode="auto">
          <a:xfrm>
            <a:off x="8072462" y="6058886"/>
            <a:ext cx="1071538" cy="799113"/>
          </a:xfrm>
          <a:prstGeom prst="rect">
            <a:avLst/>
          </a:prstGeom>
          <a:noFill/>
          <a:ln w="9525">
            <a:noFill/>
            <a:miter lim="800000"/>
            <a:headEnd/>
            <a:tailEnd/>
          </a:ln>
          <a:effectLst/>
        </p:spPr>
      </p:pic>
      <p:pic>
        <p:nvPicPr>
          <p:cNvPr id="10" name="Picture 9" descr="nek.png"/>
          <p:cNvPicPr>
            <a:picLocks noChangeAspect="1"/>
          </p:cNvPicPr>
          <p:nvPr/>
        </p:nvPicPr>
        <p:blipFill>
          <a:blip r:embed="rId10"/>
          <a:stretch>
            <a:fillRect/>
          </a:stretch>
        </p:blipFill>
        <p:spPr>
          <a:xfrm>
            <a:off x="8152950" y="159855"/>
            <a:ext cx="653062" cy="610733"/>
          </a:xfrm>
          <a:prstGeom prst="rect">
            <a:avLst/>
          </a:prstGeom>
        </p:spPr>
      </p:pic>
      <p:sp>
        <p:nvSpPr>
          <p:cNvPr id="16" name="Title Placeholder 15"/>
          <p:cNvSpPr>
            <a:spLocks noGrp="1"/>
          </p:cNvSpPr>
          <p:nvPr>
            <p:ph type="title"/>
          </p:nvPr>
        </p:nvSpPr>
        <p:spPr>
          <a:xfrm>
            <a:off x="358589" y="188259"/>
            <a:ext cx="7763435" cy="537882"/>
          </a:xfrm>
          <a:prstGeom prst="rect">
            <a:avLst/>
          </a:prstGeom>
        </p:spPr>
        <p:txBody>
          <a:bodyPr vert="horz" lIns="91440" tIns="45720" rIns="91440" bIns="45720" rtlCol="0" anchor="ctr">
            <a:normAutofit/>
          </a:bodyPr>
          <a:lstStyle/>
          <a:p>
            <a:r>
              <a:rPr lang="en-US" dirty="0"/>
              <a:t>Click to edit Master title style</a:t>
            </a:r>
          </a:p>
        </p:txBody>
      </p:sp>
      <p:sp>
        <p:nvSpPr>
          <p:cNvPr id="5" name="TextBox 4"/>
          <p:cNvSpPr txBox="1"/>
          <p:nvPr/>
        </p:nvSpPr>
        <p:spPr>
          <a:xfrm>
            <a:off x="8552329" y="6400801"/>
            <a:ext cx="591671" cy="369332"/>
          </a:xfrm>
          <a:prstGeom prst="rect">
            <a:avLst/>
          </a:prstGeom>
          <a:noFill/>
        </p:spPr>
        <p:txBody>
          <a:bodyPr wrap="square" rtlCol="0">
            <a:spAutoFit/>
          </a:bodyPr>
          <a:lstStyle/>
          <a:p>
            <a:fld id="{DB02462D-FA13-4D91-8678-8D2ABA5F19C4}" type="slidenum">
              <a:rPr lang="hr-HR" b="1" smtClean="0">
                <a:solidFill>
                  <a:srgbClr val="8A8A8A"/>
                </a:solidFill>
              </a:rPr>
              <a:pPr/>
              <a:t>‹#›</a:t>
            </a:fld>
            <a:endParaRPr lang="en-US" b="1" dirty="0">
              <a:solidFill>
                <a:srgbClr val="8A8A8A"/>
              </a:solidFill>
            </a:endParaRPr>
          </a:p>
        </p:txBody>
      </p:sp>
      <p:sp>
        <p:nvSpPr>
          <p:cNvPr id="7" name="Footer Placeholder 4"/>
          <p:cNvSpPr>
            <a:spLocks noGrp="1"/>
          </p:cNvSpPr>
          <p:nvPr>
            <p:ph type="ftr" sz="quarter" idx="3"/>
          </p:nvPr>
        </p:nvSpPr>
        <p:spPr>
          <a:xfrm>
            <a:off x="358589" y="6439092"/>
            <a:ext cx="7628964" cy="365125"/>
          </a:xfrm>
          <a:prstGeom prst="rect">
            <a:avLst/>
          </a:prstGeom>
        </p:spPr>
        <p:txBody>
          <a:bodyPr vert="horz" lIns="91440" tIns="45720" rIns="91440" bIns="45720" rtlCol="0" anchor="ctr"/>
          <a:lstStyle>
            <a:lvl1pPr algn="l">
              <a:defRPr sz="1200" baseline="0">
                <a:solidFill>
                  <a:schemeClr val="tx1"/>
                </a:solidFill>
                <a:latin typeface="Tahoma" pitchFamily="34" charset="0"/>
              </a:defRPr>
            </a:lvl1pPr>
          </a:lstStyle>
          <a:p>
            <a:endParaRPr lang="sl-SI" dirty="0"/>
          </a:p>
        </p:txBody>
      </p:sp>
    </p:spTree>
  </p:cSld>
  <p:clrMap bg1="lt1" tx1="dk1" bg2="lt2" tx2="dk2" accent1="accent1" accent2="accent2" accent3="accent3" accent4="accent4" accent5="accent5" accent6="accent6" hlink="hlink" folHlink="folHlink"/>
  <p:sldLayoutIdLst>
    <p:sldLayoutId id="2147483657" r:id="rId1"/>
    <p:sldLayoutId id="2147483659" r:id="rId2"/>
    <p:sldLayoutId id="2147483660" r:id="rId3"/>
    <p:sldLayoutId id="2147483661" r:id="rId4"/>
    <p:sldLayoutId id="2147483662" r:id="rId5"/>
    <p:sldLayoutId id="2147483664" r:id="rId6"/>
    <p:sldLayoutId id="2147483663" r:id="rId7"/>
  </p:sldLayoutIdLst>
  <p:hf sldNum="0" hdr="0" ftr="0" dt="0"/>
  <p:txStyles>
    <p:titleStyle>
      <a:lvl1pPr algn="l" defTabSz="914400" rtl="0" eaLnBrk="1" latinLnBrk="0" hangingPunct="1">
        <a:spcBef>
          <a:spcPct val="0"/>
        </a:spcBef>
        <a:buNone/>
        <a:defRPr sz="19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Untitled-1.jpg"/>
          <p:cNvPicPr>
            <a:picLocks noChangeAspect="1"/>
          </p:cNvPicPr>
          <p:nvPr/>
        </p:nvPicPr>
        <p:blipFill>
          <a:blip r:embed="rId4"/>
          <a:stretch>
            <a:fillRect/>
          </a:stretch>
        </p:blipFill>
        <p:spPr>
          <a:xfrm>
            <a:off x="0" y="3839766"/>
            <a:ext cx="9144000" cy="3018234"/>
          </a:xfrm>
          <a:prstGeom prst="rect">
            <a:avLst/>
          </a:prstGeom>
        </p:spPr>
      </p:pic>
      <p:sp>
        <p:nvSpPr>
          <p:cNvPr id="8" name="TextBox 7"/>
          <p:cNvSpPr txBox="1"/>
          <p:nvPr/>
        </p:nvSpPr>
        <p:spPr>
          <a:xfrm>
            <a:off x="390525" y="5991910"/>
            <a:ext cx="3505200" cy="276999"/>
          </a:xfrm>
          <a:prstGeom prst="rect">
            <a:avLst/>
          </a:prstGeom>
          <a:noFill/>
        </p:spPr>
        <p:txBody>
          <a:bodyPr wrap="square" rtlCol="0">
            <a:spAutoFit/>
          </a:bodyPr>
          <a:lstStyle/>
          <a:p>
            <a:r>
              <a:rPr lang="pl-PL" sz="1200" b="1" dirty="0">
                <a:solidFill>
                  <a:schemeClr val="bg1"/>
                </a:solidFill>
                <a:latin typeface="Tahoma" pitchFamily="34" charset="0"/>
                <a:ea typeface="Tahoma" pitchFamily="34" charset="0"/>
                <a:cs typeface="Tahoma" pitchFamily="34" charset="0"/>
              </a:rPr>
              <a:t>Vrbina 12, 8270 Krško</a:t>
            </a:r>
            <a:endParaRPr lang="en-US" sz="1200" b="1" dirty="0">
              <a:solidFill>
                <a:schemeClr val="bg1"/>
              </a:solidFill>
              <a:latin typeface="Tahoma" pitchFamily="34" charset="0"/>
              <a:ea typeface="Tahoma" pitchFamily="34" charset="0"/>
              <a:cs typeface="Tahoma" pitchFamily="34" charset="0"/>
            </a:endParaRPr>
          </a:p>
        </p:txBody>
      </p:sp>
      <p:sp>
        <p:nvSpPr>
          <p:cNvPr id="9" name="TextBox 8"/>
          <p:cNvSpPr txBox="1"/>
          <p:nvPr/>
        </p:nvSpPr>
        <p:spPr>
          <a:xfrm>
            <a:off x="390525" y="6258610"/>
            <a:ext cx="3505200" cy="276999"/>
          </a:xfrm>
          <a:prstGeom prst="rect">
            <a:avLst/>
          </a:prstGeom>
          <a:noFill/>
        </p:spPr>
        <p:txBody>
          <a:bodyPr wrap="square" rtlCol="0">
            <a:spAutoFit/>
          </a:bodyPr>
          <a:lstStyle/>
          <a:p>
            <a:r>
              <a:rPr lang="hr-HR" sz="1200" b="1" dirty="0">
                <a:solidFill>
                  <a:schemeClr val="bg1"/>
                </a:solidFill>
                <a:latin typeface="Tahoma" pitchFamily="34" charset="0"/>
                <a:ea typeface="Tahoma" pitchFamily="34" charset="0"/>
                <a:cs typeface="Tahoma" pitchFamily="34" charset="0"/>
              </a:rPr>
              <a:t>nek@nek.si</a:t>
            </a:r>
            <a:endParaRPr lang="pl-PL" sz="1200" b="1" dirty="0">
              <a:solidFill>
                <a:schemeClr val="bg1"/>
              </a:solidFill>
              <a:latin typeface="Tahoma" pitchFamily="34" charset="0"/>
              <a:ea typeface="Tahoma" pitchFamily="34" charset="0"/>
              <a:cs typeface="Tahoma" pitchFamily="34" charset="0"/>
            </a:endParaRPr>
          </a:p>
        </p:txBody>
      </p:sp>
      <p:pic>
        <p:nvPicPr>
          <p:cNvPr id="10" name="Picture 9" descr="nek.png"/>
          <p:cNvPicPr>
            <a:picLocks noChangeAspect="1"/>
          </p:cNvPicPr>
          <p:nvPr/>
        </p:nvPicPr>
        <p:blipFill>
          <a:blip r:embed="rId5"/>
          <a:stretch>
            <a:fillRect/>
          </a:stretch>
        </p:blipFill>
        <p:spPr>
          <a:xfrm>
            <a:off x="390525" y="2017230"/>
            <a:ext cx="653062" cy="610733"/>
          </a:xfrm>
          <a:prstGeom prst="rect">
            <a:avLst/>
          </a:prstGeom>
        </p:spPr>
      </p:pic>
      <p:sp>
        <p:nvSpPr>
          <p:cNvPr id="12" name="TextBox 11"/>
          <p:cNvSpPr txBox="1"/>
          <p:nvPr userDrawn="1"/>
        </p:nvSpPr>
        <p:spPr>
          <a:xfrm>
            <a:off x="7820025" y="6361278"/>
            <a:ext cx="1428750" cy="292388"/>
          </a:xfrm>
          <a:prstGeom prst="rect">
            <a:avLst/>
          </a:prstGeom>
          <a:noFill/>
        </p:spPr>
        <p:txBody>
          <a:bodyPr wrap="square" rtlCol="0">
            <a:spAutoFit/>
          </a:bodyPr>
          <a:lstStyle/>
          <a:p>
            <a:r>
              <a:rPr lang="hr-HR" sz="1300" b="1" dirty="0">
                <a:solidFill>
                  <a:prstClr val="black"/>
                </a:solidFill>
                <a:ea typeface="Tahoma" pitchFamily="34" charset="0"/>
                <a:cs typeface="Tahoma" pitchFamily="34" charset="0"/>
              </a:rPr>
              <a:t>www.nek.si</a:t>
            </a:r>
            <a:endParaRPr lang="en-US" sz="1300" b="1" dirty="0">
              <a:solidFill>
                <a:prstClr val="black"/>
              </a:solidFill>
              <a:ea typeface="Tahoma" pitchFamily="34" charset="0"/>
              <a:cs typeface="Tahoma" pitchFamily="34" charset="0"/>
            </a:endParaRPr>
          </a:p>
        </p:txBody>
      </p:sp>
      <p:pic>
        <p:nvPicPr>
          <p:cNvPr id="13" name="Picture 2" descr="C:\Users\admin\Desktop\NEK QR.png"/>
          <p:cNvPicPr>
            <a:picLocks noChangeAspect="1" noChangeArrowheads="1"/>
          </p:cNvPicPr>
          <p:nvPr userDrawn="1"/>
        </p:nvPicPr>
        <p:blipFill>
          <a:blip r:embed="rId6"/>
          <a:srcRect/>
          <a:stretch>
            <a:fillRect/>
          </a:stretch>
        </p:blipFill>
        <p:spPr bwMode="auto">
          <a:xfrm>
            <a:off x="7954287" y="5505057"/>
            <a:ext cx="886347" cy="886347"/>
          </a:xfrm>
          <a:prstGeom prst="rect">
            <a:avLst/>
          </a:prstGeom>
          <a:noFill/>
        </p:spPr>
      </p:pic>
    </p:spTree>
    <p:extLst>
      <p:ext uri="{BB962C8B-B14F-4D97-AF65-F5344CB8AC3E}">
        <p14:creationId xmlns:p14="http://schemas.microsoft.com/office/powerpoint/2010/main" val="2050724115"/>
      </p:ext>
    </p:extLst>
  </p:cSld>
  <p:clrMap bg1="lt1" tx1="dk1" bg2="lt2" tx2="dk2" accent1="accent1" accent2="accent2" accent3="accent3" accent4="accent4" accent5="accent5" accent6="accent6" hlink="hlink" folHlink="folHlink"/>
  <p:sldLayoutIdLst>
    <p:sldLayoutId id="2147483666" r:id="rId1"/>
    <p:sldLayoutId id="2147483667" r:id="rId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jpeg"/><Relationship Id="rId1" Type="http://schemas.openxmlformats.org/officeDocument/2006/relationships/slideLayout" Target="../slideLayouts/slideLayout5.xml"/><Relationship Id="rId4" Type="http://schemas.openxmlformats.org/officeDocument/2006/relationships/image" Target="../media/image23.tmp"/></Relationships>
</file>

<file path=ppt/slides/_rels/slide11.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tmp"/><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tmp"/><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sl-SI" dirty="0"/>
              <a:t>	Andrej Kavčič, 22.02.2021</a:t>
            </a:r>
          </a:p>
        </p:txBody>
      </p:sp>
      <p:sp>
        <p:nvSpPr>
          <p:cNvPr id="7" name="TextBox 6"/>
          <p:cNvSpPr txBox="1"/>
          <p:nvPr/>
        </p:nvSpPr>
        <p:spPr>
          <a:xfrm>
            <a:off x="361949" y="2045789"/>
            <a:ext cx="5141076" cy="830997"/>
          </a:xfrm>
          <a:prstGeom prst="rect">
            <a:avLst/>
          </a:prstGeom>
          <a:noFill/>
        </p:spPr>
        <p:txBody>
          <a:bodyPr wrap="square" rtlCol="0">
            <a:spAutoFit/>
          </a:bodyPr>
          <a:lstStyle/>
          <a:p>
            <a:r>
              <a:rPr lang="sl-SI" sz="1600" dirty="0">
                <a:latin typeface="Tahoma" pitchFamily="34" charset="0"/>
                <a:ea typeface="Tahoma" pitchFamily="34" charset="0"/>
                <a:cs typeface="Tahoma" pitchFamily="34" charset="0"/>
              </a:rPr>
              <a:t>Predstavitev v okviru doktorskega študija FMF, modul Jedrska tehnika.</a:t>
            </a:r>
          </a:p>
          <a:p>
            <a:endParaRPr lang="en-US" sz="1600" dirty="0">
              <a:latin typeface="Tahoma" pitchFamily="34" charset="0"/>
              <a:ea typeface="Tahoma" pitchFamily="34" charset="0"/>
              <a:cs typeface="Tahoma" pitchFamily="34" charset="0"/>
            </a:endParaRPr>
          </a:p>
        </p:txBody>
      </p:sp>
      <p:sp>
        <p:nvSpPr>
          <p:cNvPr id="8" name="TextBox 7"/>
          <p:cNvSpPr txBox="1"/>
          <p:nvPr/>
        </p:nvSpPr>
        <p:spPr>
          <a:xfrm>
            <a:off x="420140" y="3057927"/>
            <a:ext cx="4642312" cy="2862322"/>
          </a:xfrm>
          <a:prstGeom prst="rect">
            <a:avLst/>
          </a:prstGeom>
          <a:noFill/>
        </p:spPr>
        <p:txBody>
          <a:bodyPr wrap="square" rtlCol="0">
            <a:spAutoFit/>
          </a:bodyPr>
          <a:lstStyle/>
          <a:p>
            <a:pPr algn="ctr"/>
            <a:r>
              <a:rPr lang="sl-SI" sz="2400" b="1" dirty="0"/>
              <a:t>Odziv NEK na potres v Petrinji</a:t>
            </a:r>
          </a:p>
          <a:p>
            <a:pPr algn="ctr"/>
            <a:endParaRPr lang="sl-SI" sz="2400" b="1" dirty="0"/>
          </a:p>
          <a:p>
            <a:pPr algn="ctr"/>
            <a:endParaRPr lang="sl-SI" sz="2400" b="1" dirty="0"/>
          </a:p>
          <a:p>
            <a:pPr algn="ctr"/>
            <a:endParaRPr lang="sl-SI" sz="2400" b="1" dirty="0"/>
          </a:p>
          <a:p>
            <a:pPr algn="ctr"/>
            <a:r>
              <a:rPr lang="sl-SI" dirty="0"/>
              <a:t>Predstavitev vzrokov za hitro ustavitev NEK ob potresu v Petrinji (29.12.2020).</a:t>
            </a:r>
          </a:p>
          <a:p>
            <a:pPr algn="ctr"/>
            <a:endParaRPr lang="sl-SI" sz="2400" b="1" dirty="0"/>
          </a:p>
        </p:txBody>
      </p:sp>
      <p:pic>
        <p:nvPicPr>
          <p:cNvPr id="4" name="Picture 3">
            <a:extLst>
              <a:ext uri="{FF2B5EF4-FFF2-40B4-BE49-F238E27FC236}">
                <a16:creationId xmlns:a16="http://schemas.microsoft.com/office/drawing/2014/main" id="{B9BA4D04-4049-4424-8327-62BC68DB99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8083" y="398811"/>
            <a:ext cx="2758122" cy="4136327"/>
          </a:xfrm>
          <a:prstGeom prst="rect">
            <a:avLst/>
          </a:prstGeom>
        </p:spPr>
      </p:pic>
    </p:spTree>
    <p:extLst>
      <p:ext uri="{BB962C8B-B14F-4D97-AF65-F5344CB8AC3E}">
        <p14:creationId xmlns:p14="http://schemas.microsoft.com/office/powerpoint/2010/main" val="634966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sl-SI" sz="1600" b="1" dirty="0">
                <a:solidFill>
                  <a:srgbClr val="00B050"/>
                </a:solidFill>
              </a:rPr>
              <a:t>Odziv NEK na potres v Petrinji</a:t>
            </a:r>
          </a:p>
        </p:txBody>
      </p:sp>
      <p:sp>
        <p:nvSpPr>
          <p:cNvPr id="2" name="Rectangle 1">
            <a:extLst>
              <a:ext uri="{FF2B5EF4-FFF2-40B4-BE49-F238E27FC236}">
                <a16:creationId xmlns:a16="http://schemas.microsoft.com/office/drawing/2014/main" id="{7BF0C5CE-7CF6-4390-9803-D350C4D6200B}"/>
              </a:ext>
            </a:extLst>
          </p:cNvPr>
          <p:cNvSpPr/>
          <p:nvPr/>
        </p:nvSpPr>
        <p:spPr>
          <a:xfrm>
            <a:off x="358588" y="915741"/>
            <a:ext cx="8102239" cy="369332"/>
          </a:xfrm>
          <a:prstGeom prst="rect">
            <a:avLst/>
          </a:prstGeom>
        </p:spPr>
        <p:txBody>
          <a:bodyPr wrap="square">
            <a:spAutoFit/>
          </a:bodyPr>
          <a:lstStyle/>
          <a:p>
            <a:r>
              <a:rPr lang="sl-SI" b="1" dirty="0"/>
              <a:t>Detektorji vmesnega in močnostnega področja (IR&amp;PR)</a:t>
            </a:r>
          </a:p>
        </p:txBody>
      </p:sp>
      <p:sp>
        <p:nvSpPr>
          <p:cNvPr id="5" name="Rectangle 4">
            <a:extLst>
              <a:ext uri="{FF2B5EF4-FFF2-40B4-BE49-F238E27FC236}">
                <a16:creationId xmlns:a16="http://schemas.microsoft.com/office/drawing/2014/main" id="{96026D55-B5B6-44DC-A292-664C012C68A7}"/>
              </a:ext>
            </a:extLst>
          </p:cNvPr>
          <p:cNvSpPr/>
          <p:nvPr/>
        </p:nvSpPr>
        <p:spPr>
          <a:xfrm>
            <a:off x="269249" y="1694481"/>
            <a:ext cx="8280916" cy="1477328"/>
          </a:xfrm>
          <a:prstGeom prst="rect">
            <a:avLst/>
          </a:prstGeom>
        </p:spPr>
        <p:txBody>
          <a:bodyPr wrap="square">
            <a:spAutoFit/>
          </a:bodyPr>
          <a:lstStyle/>
          <a:p>
            <a:pPr algn="just"/>
            <a:r>
              <a:rPr lang="sl-SI" dirty="0"/>
              <a:t>Signal </a:t>
            </a:r>
            <a:r>
              <a:rPr lang="sl-SI" dirty="0">
                <a:solidFill>
                  <a:srgbClr val="00B050"/>
                </a:solidFill>
              </a:rPr>
              <a:t>IR detektorjev </a:t>
            </a:r>
            <a:r>
              <a:rPr lang="sl-SI" dirty="0"/>
              <a:t>pada z oddaljenostjo od sredice, kar je posledica občutljivosti na hitri (oz. totalni) fluks nevtronov. </a:t>
            </a:r>
            <a:r>
              <a:rPr lang="sl-SI" dirty="0">
                <a:solidFill>
                  <a:srgbClr val="00B050"/>
                </a:solidFill>
              </a:rPr>
              <a:t>Kontra pričakovanju je odziv PR detektorjev višji</a:t>
            </a:r>
            <a:r>
              <a:rPr lang="sl-SI" dirty="0"/>
              <a:t>, če so slednji odmaknjeni</a:t>
            </a:r>
          </a:p>
          <a:p>
            <a:pPr algn="just"/>
            <a:r>
              <a:rPr lang="sl-SI" dirty="0"/>
              <a:t>od sredice (ker zaznajo samo termični</a:t>
            </a:r>
          </a:p>
          <a:p>
            <a:pPr algn="just"/>
            <a:r>
              <a:rPr lang="sl-SI" dirty="0"/>
              <a:t>fluks- ta pa se nahaja ob betonski steni).</a:t>
            </a:r>
          </a:p>
        </p:txBody>
      </p:sp>
      <p:pic>
        <p:nvPicPr>
          <p:cNvPr id="11" name="Picture 10">
            <a:extLst>
              <a:ext uri="{FF2B5EF4-FFF2-40B4-BE49-F238E27FC236}">
                <a16:creationId xmlns:a16="http://schemas.microsoft.com/office/drawing/2014/main" id="{19744F22-2992-4BB3-905B-D9C2861C15B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5411" y="2390434"/>
            <a:ext cx="4073996" cy="2517897"/>
          </a:xfrm>
          <a:prstGeom prst="rect">
            <a:avLst/>
          </a:prstGeom>
          <a:noFill/>
          <a:ln>
            <a:solidFill>
              <a:srgbClr val="000000"/>
            </a:solidFill>
          </a:ln>
        </p:spPr>
      </p:pic>
      <p:pic>
        <p:nvPicPr>
          <p:cNvPr id="6" name="Picture 5">
            <a:extLst>
              <a:ext uri="{FF2B5EF4-FFF2-40B4-BE49-F238E27FC236}">
                <a16:creationId xmlns:a16="http://schemas.microsoft.com/office/drawing/2014/main" id="{91D8E36B-04BE-4C31-A9E7-8D90E3058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655" y="4778768"/>
            <a:ext cx="1419514" cy="1255894"/>
          </a:xfrm>
          <a:prstGeom prst="rect">
            <a:avLst/>
          </a:prstGeom>
          <a:ln>
            <a:solidFill>
              <a:schemeClr val="accent1"/>
            </a:solidFill>
          </a:ln>
        </p:spPr>
      </p:pic>
      <p:sp>
        <p:nvSpPr>
          <p:cNvPr id="8" name="Rectangle 7">
            <a:extLst>
              <a:ext uri="{FF2B5EF4-FFF2-40B4-BE49-F238E27FC236}">
                <a16:creationId xmlns:a16="http://schemas.microsoft.com/office/drawing/2014/main" id="{6ABD4DAE-9071-4A62-A87F-4071E1E7F1FB}"/>
              </a:ext>
            </a:extLst>
          </p:cNvPr>
          <p:cNvSpPr/>
          <p:nvPr/>
        </p:nvSpPr>
        <p:spPr>
          <a:xfrm>
            <a:off x="358587" y="3485543"/>
            <a:ext cx="3324671" cy="2800767"/>
          </a:xfrm>
          <a:prstGeom prst="rect">
            <a:avLst/>
          </a:prstGeom>
        </p:spPr>
        <p:txBody>
          <a:bodyPr wrap="square">
            <a:spAutoFit/>
          </a:bodyPr>
          <a:lstStyle/>
          <a:p>
            <a:pPr algn="just"/>
            <a:r>
              <a:rPr lang="sl-SI" sz="1600" dirty="0"/>
              <a:t>Pri potresni obtežbi bi pričakovali relativno podobne lateralne pomike detektorjev ter tako različen odziv na IR in PR signalu. Iz primerjave signalov PR in IR detektorjev vidimo, da sta signala podobna, kar nakazuje, da ni velike verjetnosti, da je prišlo do pomikov detektorjev (še posebno ne v tolikšni meri, da bi sami po sebi povzročili </a:t>
            </a:r>
            <a:r>
              <a:rPr lang="sl-SI" sz="1600" dirty="0" err="1"/>
              <a:t>trip</a:t>
            </a:r>
            <a:r>
              <a:rPr lang="sl-SI" sz="1600" dirty="0"/>
              <a:t> reaktorja).</a:t>
            </a:r>
          </a:p>
        </p:txBody>
      </p:sp>
      <p:pic>
        <p:nvPicPr>
          <p:cNvPr id="13" name="Picture 12">
            <a:extLst>
              <a:ext uri="{FF2B5EF4-FFF2-40B4-BE49-F238E27FC236}">
                <a16:creationId xmlns:a16="http://schemas.microsoft.com/office/drawing/2014/main" id="{E5CBC787-1E79-4B43-AE41-07DD72C9B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1585" y="4912873"/>
            <a:ext cx="1291031" cy="1438577"/>
          </a:xfrm>
          <a:prstGeom prst="rect">
            <a:avLst/>
          </a:prstGeom>
          <a:ln>
            <a:solidFill>
              <a:schemeClr val="accent1"/>
            </a:solidFill>
          </a:ln>
        </p:spPr>
      </p:pic>
      <p:cxnSp>
        <p:nvCxnSpPr>
          <p:cNvPr id="16" name="Straight Arrow Connector 15">
            <a:extLst>
              <a:ext uri="{FF2B5EF4-FFF2-40B4-BE49-F238E27FC236}">
                <a16:creationId xmlns:a16="http://schemas.microsoft.com/office/drawing/2014/main" id="{D3C73DC0-36F3-469E-A8C7-C968E3412CC2}"/>
              </a:ext>
            </a:extLst>
          </p:cNvPr>
          <p:cNvCxnSpPr>
            <a:cxnSpLocks/>
          </p:cNvCxnSpPr>
          <p:nvPr/>
        </p:nvCxnSpPr>
        <p:spPr>
          <a:xfrm flipV="1">
            <a:off x="5636646" y="4424855"/>
            <a:ext cx="280678" cy="5437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3AB8E65-C993-4C08-A08B-0055DAED56ED}"/>
              </a:ext>
            </a:extLst>
          </p:cNvPr>
          <p:cNvCxnSpPr>
            <a:cxnSpLocks/>
          </p:cNvCxnSpPr>
          <p:nvPr/>
        </p:nvCxnSpPr>
        <p:spPr>
          <a:xfrm flipH="1" flipV="1">
            <a:off x="6526924" y="4635062"/>
            <a:ext cx="172258" cy="5017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83BD68F7-794E-4392-B9A5-095304A2E2DA}"/>
              </a:ext>
            </a:extLst>
          </p:cNvPr>
          <p:cNvSpPr/>
          <p:nvPr/>
        </p:nvSpPr>
        <p:spPr>
          <a:xfrm>
            <a:off x="4292858" y="6034662"/>
            <a:ext cx="1732001" cy="523220"/>
          </a:xfrm>
          <a:prstGeom prst="rect">
            <a:avLst/>
          </a:prstGeom>
        </p:spPr>
        <p:txBody>
          <a:bodyPr wrap="square">
            <a:spAutoFit/>
          </a:bodyPr>
          <a:lstStyle/>
          <a:p>
            <a:r>
              <a:rPr lang="sl-SI" sz="1400" dirty="0"/>
              <a:t>PR zazna termični fluks - rdeče</a:t>
            </a:r>
          </a:p>
        </p:txBody>
      </p:sp>
      <p:sp>
        <p:nvSpPr>
          <p:cNvPr id="28" name="Rectangle 27">
            <a:extLst>
              <a:ext uri="{FF2B5EF4-FFF2-40B4-BE49-F238E27FC236}">
                <a16:creationId xmlns:a16="http://schemas.microsoft.com/office/drawing/2014/main" id="{22D069B4-96B6-4EA1-9E39-DBA77F2E852C}"/>
              </a:ext>
            </a:extLst>
          </p:cNvPr>
          <p:cNvSpPr/>
          <p:nvPr/>
        </p:nvSpPr>
        <p:spPr>
          <a:xfrm>
            <a:off x="6415401" y="6327471"/>
            <a:ext cx="1732001" cy="523220"/>
          </a:xfrm>
          <a:prstGeom prst="rect">
            <a:avLst/>
          </a:prstGeom>
        </p:spPr>
        <p:txBody>
          <a:bodyPr wrap="square">
            <a:spAutoFit/>
          </a:bodyPr>
          <a:lstStyle/>
          <a:p>
            <a:r>
              <a:rPr lang="sl-SI" sz="1400" dirty="0"/>
              <a:t>IR zazna totalni fluks - rdeče</a:t>
            </a:r>
          </a:p>
        </p:txBody>
      </p:sp>
    </p:spTree>
    <p:extLst>
      <p:ext uri="{BB962C8B-B14F-4D97-AF65-F5344CB8AC3E}">
        <p14:creationId xmlns:p14="http://schemas.microsoft.com/office/powerpoint/2010/main" val="2145514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sl-SI" sz="1600" b="1" dirty="0">
                <a:solidFill>
                  <a:srgbClr val="00B050"/>
                </a:solidFill>
              </a:rPr>
              <a:t>Odziv NEK na potres v Petrinji</a:t>
            </a:r>
          </a:p>
        </p:txBody>
      </p:sp>
      <p:sp>
        <p:nvSpPr>
          <p:cNvPr id="2" name="Rectangle 1">
            <a:extLst>
              <a:ext uri="{FF2B5EF4-FFF2-40B4-BE49-F238E27FC236}">
                <a16:creationId xmlns:a16="http://schemas.microsoft.com/office/drawing/2014/main" id="{7BF0C5CE-7CF6-4390-9803-D350C4D6200B}"/>
              </a:ext>
            </a:extLst>
          </p:cNvPr>
          <p:cNvSpPr/>
          <p:nvPr/>
        </p:nvSpPr>
        <p:spPr>
          <a:xfrm>
            <a:off x="358588" y="915741"/>
            <a:ext cx="8102239" cy="369332"/>
          </a:xfrm>
          <a:prstGeom prst="rect">
            <a:avLst/>
          </a:prstGeom>
        </p:spPr>
        <p:txBody>
          <a:bodyPr wrap="square">
            <a:spAutoFit/>
          </a:bodyPr>
          <a:lstStyle/>
          <a:p>
            <a:r>
              <a:rPr lang="sl-SI" b="1" dirty="0"/>
              <a:t>Pomik komponent reaktorske posode</a:t>
            </a:r>
            <a:endParaRPr lang="sl-SI" dirty="0"/>
          </a:p>
        </p:txBody>
      </p:sp>
      <p:sp>
        <p:nvSpPr>
          <p:cNvPr id="5" name="Rectangle 4">
            <a:extLst>
              <a:ext uri="{FF2B5EF4-FFF2-40B4-BE49-F238E27FC236}">
                <a16:creationId xmlns:a16="http://schemas.microsoft.com/office/drawing/2014/main" id="{96026D55-B5B6-44DC-A292-664C012C68A7}"/>
              </a:ext>
            </a:extLst>
          </p:cNvPr>
          <p:cNvSpPr/>
          <p:nvPr/>
        </p:nvSpPr>
        <p:spPr>
          <a:xfrm>
            <a:off x="358586" y="1694603"/>
            <a:ext cx="8364999" cy="2308324"/>
          </a:xfrm>
          <a:prstGeom prst="rect">
            <a:avLst/>
          </a:prstGeom>
        </p:spPr>
        <p:txBody>
          <a:bodyPr wrap="square">
            <a:spAutoFit/>
          </a:bodyPr>
          <a:lstStyle/>
          <a:p>
            <a:r>
              <a:rPr lang="sl-SI" dirty="0"/>
              <a:t>Pri zabeleženem potresu so bile prevladujoče frekvence okoli 2 Hz. Lastne frekvence komponent reaktorske posode oz. </a:t>
            </a:r>
            <a:r>
              <a:rPr lang="sl-SI" dirty="0" err="1"/>
              <a:t>Core</a:t>
            </a:r>
            <a:r>
              <a:rPr lang="sl-SI" dirty="0"/>
              <a:t> </a:t>
            </a:r>
            <a:r>
              <a:rPr lang="sl-SI" dirty="0" err="1"/>
              <a:t>Barrel</a:t>
            </a:r>
            <a:r>
              <a:rPr lang="sl-SI" dirty="0"/>
              <a:t>-a znašajo okoli 8 Hz, blizu pa so lastne frekvence gorivnih elementov, ki znašajo okoli 2,5 Hz.</a:t>
            </a:r>
          </a:p>
          <a:p>
            <a:pPr algn="just"/>
            <a:endParaRPr lang="sl-SI" dirty="0"/>
          </a:p>
          <a:p>
            <a:pPr algn="just"/>
            <a:r>
              <a:rPr lang="sl-SI" dirty="0"/>
              <a:t>Med potresom lahko pride do premika </a:t>
            </a:r>
            <a:r>
              <a:rPr lang="sl-SI" b="1" dirty="0">
                <a:solidFill>
                  <a:srgbClr val="00B050"/>
                </a:solidFill>
              </a:rPr>
              <a:t>reaktorskega vložka (</a:t>
            </a:r>
            <a:r>
              <a:rPr lang="sl-SI" b="1" dirty="0" err="1">
                <a:solidFill>
                  <a:srgbClr val="00B050"/>
                </a:solidFill>
              </a:rPr>
              <a:t>Core</a:t>
            </a:r>
            <a:r>
              <a:rPr lang="sl-SI" b="1" dirty="0">
                <a:solidFill>
                  <a:srgbClr val="00B050"/>
                </a:solidFill>
              </a:rPr>
              <a:t> </a:t>
            </a:r>
            <a:r>
              <a:rPr lang="sl-SI" b="1" dirty="0" err="1">
                <a:solidFill>
                  <a:srgbClr val="00B050"/>
                </a:solidFill>
              </a:rPr>
              <a:t>Barrel</a:t>
            </a:r>
            <a:r>
              <a:rPr lang="sl-SI" b="1" dirty="0">
                <a:solidFill>
                  <a:srgbClr val="00B050"/>
                </a:solidFill>
              </a:rPr>
              <a:t>), </a:t>
            </a:r>
            <a:r>
              <a:rPr lang="sl-SI" dirty="0"/>
              <a:t>zaradi velike mase in zaradi načina vpetja na prirobnici. Ocenjeno je, da pomiki pri tovrstnem potresu niso bili večji od 2 mm. </a:t>
            </a:r>
          </a:p>
          <a:p>
            <a:pPr algn="just"/>
            <a:r>
              <a:rPr lang="sl-SI" dirty="0"/>
              <a:t> </a:t>
            </a:r>
          </a:p>
        </p:txBody>
      </p:sp>
      <p:pic>
        <p:nvPicPr>
          <p:cNvPr id="11" name="Picture 10">
            <a:extLst>
              <a:ext uri="{FF2B5EF4-FFF2-40B4-BE49-F238E27FC236}">
                <a16:creationId xmlns:a16="http://schemas.microsoft.com/office/drawing/2014/main" id="{9A1FCE35-DE6C-463A-A757-847D17C11E3F}"/>
              </a:ext>
            </a:extLst>
          </p:cNvPr>
          <p:cNvPicPr/>
          <p:nvPr/>
        </p:nvPicPr>
        <p:blipFill>
          <a:blip r:embed="rId2">
            <a:extLst>
              <a:ext uri="{28A0092B-C50C-407E-A947-70E740481C1C}">
                <a14:useLocalDpi xmlns:a14="http://schemas.microsoft.com/office/drawing/2010/main" val="0"/>
              </a:ext>
            </a:extLst>
          </a:blip>
          <a:stretch>
            <a:fillRect/>
          </a:stretch>
        </p:blipFill>
        <p:spPr>
          <a:xfrm>
            <a:off x="5674899" y="3586409"/>
            <a:ext cx="1989772" cy="2031324"/>
          </a:xfrm>
          <a:prstGeom prst="rect">
            <a:avLst/>
          </a:prstGeom>
          <a:ln>
            <a:solidFill>
              <a:srgbClr val="000000"/>
            </a:solidFill>
          </a:ln>
        </p:spPr>
      </p:pic>
      <p:sp>
        <p:nvSpPr>
          <p:cNvPr id="4" name="Rectangle 3">
            <a:extLst>
              <a:ext uri="{FF2B5EF4-FFF2-40B4-BE49-F238E27FC236}">
                <a16:creationId xmlns:a16="http://schemas.microsoft.com/office/drawing/2014/main" id="{65A8904B-8E48-4342-8FD8-2F5286ED6EC4}"/>
              </a:ext>
            </a:extLst>
          </p:cNvPr>
          <p:cNvSpPr/>
          <p:nvPr/>
        </p:nvSpPr>
        <p:spPr>
          <a:xfrm>
            <a:off x="5538263" y="5836880"/>
            <a:ext cx="2286000" cy="579133"/>
          </a:xfrm>
          <a:prstGeom prst="rect">
            <a:avLst/>
          </a:prstGeom>
        </p:spPr>
        <p:txBody>
          <a:bodyPr wrap="square">
            <a:spAutoFit/>
          </a:bodyPr>
          <a:lstStyle/>
          <a:p>
            <a:pPr algn="ctr">
              <a:lnSpc>
                <a:spcPct val="107000"/>
              </a:lnSpc>
              <a:spcAft>
                <a:spcPts val="800"/>
              </a:spcAft>
            </a:pPr>
            <a:r>
              <a:rPr lang="sl-SI" sz="1500" dirty="0">
                <a:latin typeface="LettrGoth12 BT" panose="020B0509020202030204" pitchFamily="49" charset="-18"/>
                <a:ea typeface="Calibri" panose="020F0502020204030204" pitchFamily="34" charset="0"/>
                <a:cs typeface="Times New Roman" panose="02020603050405020304" pitchFamily="18" charset="0"/>
              </a:rPr>
              <a:t>Shematski prikaz zamika </a:t>
            </a:r>
            <a:r>
              <a:rPr lang="sl-SI" sz="1500" dirty="0" err="1">
                <a:latin typeface="LettrGoth12 BT" panose="020B0509020202030204" pitchFamily="49" charset="-18"/>
                <a:ea typeface="Calibri" panose="020F0502020204030204" pitchFamily="34" charset="0"/>
                <a:cs typeface="Times New Roman" panose="02020603050405020304" pitchFamily="18" charset="0"/>
              </a:rPr>
              <a:t>reak</a:t>
            </a:r>
            <a:r>
              <a:rPr lang="sl-SI" sz="1500" dirty="0">
                <a:latin typeface="LettrGoth12 BT" panose="020B0509020202030204" pitchFamily="49" charset="-18"/>
                <a:ea typeface="Calibri" panose="020F0502020204030204" pitchFamily="34" charset="0"/>
                <a:cs typeface="Times New Roman" panose="02020603050405020304" pitchFamily="18" charset="0"/>
              </a:rPr>
              <a:t>. vložka.</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63106022-5301-4F18-AA11-9B3B4A038B25}"/>
              </a:ext>
            </a:extLst>
          </p:cNvPr>
          <p:cNvSpPr/>
          <p:nvPr/>
        </p:nvSpPr>
        <p:spPr>
          <a:xfrm>
            <a:off x="420415" y="4002927"/>
            <a:ext cx="4340771" cy="2031325"/>
          </a:xfrm>
          <a:prstGeom prst="rect">
            <a:avLst/>
          </a:prstGeom>
        </p:spPr>
        <p:txBody>
          <a:bodyPr wrap="square">
            <a:spAutoFit/>
          </a:bodyPr>
          <a:lstStyle/>
          <a:p>
            <a:pPr algn="just"/>
            <a:r>
              <a:rPr lang="sl-SI" dirty="0"/>
              <a:t>V tovrstnem primeru, bi se za </a:t>
            </a:r>
            <a:r>
              <a:rPr lang="sl-SI" b="1" dirty="0">
                <a:solidFill>
                  <a:srgbClr val="00B050"/>
                </a:solidFill>
              </a:rPr>
              <a:t>največ ± 2 mm</a:t>
            </a:r>
            <a:r>
              <a:rPr lang="sl-SI" dirty="0"/>
              <a:t> spremenila reža med </a:t>
            </a:r>
            <a:r>
              <a:rPr lang="sl-SI" dirty="0" err="1"/>
              <a:t>Core</a:t>
            </a:r>
            <a:r>
              <a:rPr lang="sl-SI" dirty="0"/>
              <a:t> </a:t>
            </a:r>
            <a:r>
              <a:rPr lang="sl-SI" dirty="0" err="1"/>
              <a:t>Barrel</a:t>
            </a:r>
            <a:r>
              <a:rPr lang="sl-SI" dirty="0"/>
              <a:t>-om in reaktorsko posodo, kar bi spremenilo dimenzijo reže vode (moderatorja in reflektorja). Sprememba reže vpliva na pobeg hitrih nevtronov in s tem na jakost nuklearnega signala. </a:t>
            </a:r>
          </a:p>
        </p:txBody>
      </p:sp>
    </p:spTree>
    <p:extLst>
      <p:ext uri="{BB962C8B-B14F-4D97-AF65-F5344CB8AC3E}">
        <p14:creationId xmlns:p14="http://schemas.microsoft.com/office/powerpoint/2010/main" val="2726433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sl-SI" sz="1600" b="1" dirty="0">
                <a:solidFill>
                  <a:srgbClr val="00B050"/>
                </a:solidFill>
              </a:rPr>
              <a:t>Odziv NEK na potres v Petrinji</a:t>
            </a:r>
          </a:p>
        </p:txBody>
      </p:sp>
      <p:sp>
        <p:nvSpPr>
          <p:cNvPr id="2" name="Rectangle 1">
            <a:extLst>
              <a:ext uri="{FF2B5EF4-FFF2-40B4-BE49-F238E27FC236}">
                <a16:creationId xmlns:a16="http://schemas.microsoft.com/office/drawing/2014/main" id="{7BF0C5CE-7CF6-4390-9803-D350C4D6200B}"/>
              </a:ext>
            </a:extLst>
          </p:cNvPr>
          <p:cNvSpPr/>
          <p:nvPr/>
        </p:nvSpPr>
        <p:spPr>
          <a:xfrm>
            <a:off x="358588" y="915741"/>
            <a:ext cx="8102239" cy="369332"/>
          </a:xfrm>
          <a:prstGeom prst="rect">
            <a:avLst/>
          </a:prstGeom>
        </p:spPr>
        <p:txBody>
          <a:bodyPr wrap="square">
            <a:spAutoFit/>
          </a:bodyPr>
          <a:lstStyle/>
          <a:p>
            <a:r>
              <a:rPr lang="sl-SI" b="1" dirty="0"/>
              <a:t>Ocena pomika gorivnih elementov </a:t>
            </a:r>
            <a:endParaRPr lang="sl-SI" dirty="0"/>
          </a:p>
        </p:txBody>
      </p:sp>
      <p:sp>
        <p:nvSpPr>
          <p:cNvPr id="14" name="Rectangle 13">
            <a:extLst>
              <a:ext uri="{FF2B5EF4-FFF2-40B4-BE49-F238E27FC236}">
                <a16:creationId xmlns:a16="http://schemas.microsoft.com/office/drawing/2014/main" id="{E9633583-A83F-4148-A066-22BFB5B87886}"/>
              </a:ext>
            </a:extLst>
          </p:cNvPr>
          <p:cNvSpPr/>
          <p:nvPr/>
        </p:nvSpPr>
        <p:spPr>
          <a:xfrm>
            <a:off x="358586" y="1694603"/>
            <a:ext cx="8364999" cy="923330"/>
          </a:xfrm>
          <a:prstGeom prst="rect">
            <a:avLst/>
          </a:prstGeom>
        </p:spPr>
        <p:txBody>
          <a:bodyPr wrap="square">
            <a:spAutoFit/>
          </a:bodyPr>
          <a:lstStyle/>
          <a:p>
            <a:pPr algn="just"/>
            <a:r>
              <a:rPr lang="sl-SI" dirty="0"/>
              <a:t>Glede geometrije sredice obstaja možnost, da je prišlo do pomikov v centralnem - težiščnem delu gorivnih elementov, ki so najdlje oddaljeni od zgornje in spodnje šobe ter s tem najbolj dovzetni na lateralne pomike.  </a:t>
            </a:r>
          </a:p>
        </p:txBody>
      </p:sp>
      <p:pic>
        <p:nvPicPr>
          <p:cNvPr id="15" name="Picture 14">
            <a:extLst>
              <a:ext uri="{FF2B5EF4-FFF2-40B4-BE49-F238E27FC236}">
                <a16:creationId xmlns:a16="http://schemas.microsoft.com/office/drawing/2014/main" id="{1135AB79-14FF-4D58-B850-FD47D82A3DBE}"/>
              </a:ext>
            </a:extLst>
          </p:cNvPr>
          <p:cNvPicPr/>
          <p:nvPr/>
        </p:nvPicPr>
        <p:blipFill>
          <a:blip r:embed="rId2">
            <a:extLst>
              <a:ext uri="{28A0092B-C50C-407E-A947-70E740481C1C}">
                <a14:useLocalDpi xmlns:a14="http://schemas.microsoft.com/office/drawing/2010/main" val="0"/>
              </a:ext>
            </a:extLst>
          </a:blip>
          <a:stretch>
            <a:fillRect/>
          </a:stretch>
        </p:blipFill>
        <p:spPr>
          <a:xfrm>
            <a:off x="5296749" y="3126777"/>
            <a:ext cx="993775" cy="2419985"/>
          </a:xfrm>
          <a:prstGeom prst="rect">
            <a:avLst/>
          </a:prstGeom>
          <a:ln>
            <a:solidFill>
              <a:schemeClr val="accent1"/>
            </a:solidFill>
          </a:ln>
        </p:spPr>
      </p:pic>
      <p:sp>
        <p:nvSpPr>
          <p:cNvPr id="7" name="Rectangle 6">
            <a:extLst>
              <a:ext uri="{FF2B5EF4-FFF2-40B4-BE49-F238E27FC236}">
                <a16:creationId xmlns:a16="http://schemas.microsoft.com/office/drawing/2014/main" id="{661BA567-840B-4C29-A297-BA5D620C1FE4}"/>
              </a:ext>
            </a:extLst>
          </p:cNvPr>
          <p:cNvSpPr/>
          <p:nvPr/>
        </p:nvSpPr>
        <p:spPr>
          <a:xfrm>
            <a:off x="4882057" y="5665260"/>
            <a:ext cx="1986455" cy="553998"/>
          </a:xfrm>
          <a:prstGeom prst="rect">
            <a:avLst/>
          </a:prstGeom>
        </p:spPr>
        <p:txBody>
          <a:bodyPr wrap="square">
            <a:spAutoFit/>
          </a:bodyPr>
          <a:lstStyle/>
          <a:p>
            <a:pPr algn="ctr"/>
            <a:r>
              <a:rPr lang="sl-SI" sz="1500" dirty="0">
                <a:latin typeface="LettrGoth12 BT" panose="020B0509020202030204" pitchFamily="49" charset="-18"/>
                <a:ea typeface="Calibri" panose="020F0502020204030204" pitchFamily="34" charset="0"/>
                <a:cs typeface="Times New Roman" panose="02020603050405020304" pitchFamily="18" charset="0"/>
              </a:rPr>
              <a:t>Prikaz pomika gorivnega elementa</a:t>
            </a:r>
            <a:endParaRPr lang="sl-SI" sz="1500" dirty="0"/>
          </a:p>
        </p:txBody>
      </p:sp>
      <p:sp>
        <p:nvSpPr>
          <p:cNvPr id="9" name="Rectangle 8">
            <a:extLst>
              <a:ext uri="{FF2B5EF4-FFF2-40B4-BE49-F238E27FC236}">
                <a16:creationId xmlns:a16="http://schemas.microsoft.com/office/drawing/2014/main" id="{19D15482-146E-4EFC-A85B-92D5FBBF605B}"/>
              </a:ext>
            </a:extLst>
          </p:cNvPr>
          <p:cNvSpPr/>
          <p:nvPr/>
        </p:nvSpPr>
        <p:spPr>
          <a:xfrm>
            <a:off x="436179" y="2920820"/>
            <a:ext cx="4030718" cy="3693319"/>
          </a:xfrm>
          <a:prstGeom prst="rect">
            <a:avLst/>
          </a:prstGeom>
        </p:spPr>
        <p:txBody>
          <a:bodyPr wrap="square">
            <a:spAutoFit/>
          </a:bodyPr>
          <a:lstStyle/>
          <a:p>
            <a:pPr algn="just"/>
            <a:r>
              <a:rPr lang="sl-SI" dirty="0"/>
              <a:t>Maksimalni pomik v težišču je ocenjen na </a:t>
            </a:r>
            <a:r>
              <a:rPr lang="sl-SI" b="1" dirty="0">
                <a:solidFill>
                  <a:srgbClr val="00B050"/>
                </a:solidFill>
              </a:rPr>
              <a:t>cca. 5mm</a:t>
            </a:r>
            <a:r>
              <a:rPr lang="sl-SI" dirty="0"/>
              <a:t>.</a:t>
            </a:r>
          </a:p>
          <a:p>
            <a:pPr algn="just"/>
            <a:r>
              <a:rPr lang="sl-SI" dirty="0"/>
              <a:t>Na nuklearno </a:t>
            </a:r>
            <a:r>
              <a:rPr lang="sl-SI" dirty="0" err="1"/>
              <a:t>instrumentacijo</a:t>
            </a:r>
            <a:r>
              <a:rPr lang="sl-SI" dirty="0"/>
              <a:t> vpliva pomikih </a:t>
            </a:r>
            <a:r>
              <a:rPr lang="sl-SI" b="1" dirty="0">
                <a:solidFill>
                  <a:srgbClr val="00B050"/>
                </a:solidFill>
              </a:rPr>
              <a:t>perifernih gorivnih elementov</a:t>
            </a:r>
            <a:r>
              <a:rPr lang="sl-SI" dirty="0"/>
              <a:t>.</a:t>
            </a:r>
          </a:p>
          <a:p>
            <a:pPr algn="just"/>
            <a:endParaRPr lang="sl-SI" dirty="0"/>
          </a:p>
          <a:p>
            <a:pPr algn="just"/>
            <a:r>
              <a:rPr lang="sl-SI" dirty="0"/>
              <a:t>Te so z ene strani obdani z »</a:t>
            </a:r>
            <a:r>
              <a:rPr lang="sl-SI" dirty="0" err="1"/>
              <a:t>baffle</a:t>
            </a:r>
            <a:r>
              <a:rPr lang="sl-SI" dirty="0"/>
              <a:t>« ploščami, kar jim ne omogoča prostega nihanja v obe smeri – večji pomik proti notranjosti sredice.</a:t>
            </a:r>
          </a:p>
          <a:p>
            <a:pPr algn="just"/>
            <a:endParaRPr lang="sl-SI" dirty="0"/>
          </a:p>
          <a:p>
            <a:pPr algn="just"/>
            <a:r>
              <a:rPr lang="sl-SI" dirty="0"/>
              <a:t>Slednje na grobo sovpada z indikacijami na IR&amp;PR detektorjih.</a:t>
            </a:r>
          </a:p>
        </p:txBody>
      </p:sp>
      <p:pic>
        <p:nvPicPr>
          <p:cNvPr id="19" name="Picture 18">
            <a:extLst>
              <a:ext uri="{FF2B5EF4-FFF2-40B4-BE49-F238E27FC236}">
                <a16:creationId xmlns:a16="http://schemas.microsoft.com/office/drawing/2014/main" id="{30E7145D-A982-440D-897B-F79770C8F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008" y="3196927"/>
            <a:ext cx="2278577" cy="2171888"/>
          </a:xfrm>
          <a:prstGeom prst="rect">
            <a:avLst/>
          </a:prstGeom>
          <a:ln>
            <a:solidFill>
              <a:schemeClr val="accent1"/>
            </a:solidFill>
          </a:ln>
        </p:spPr>
      </p:pic>
    </p:spTree>
    <p:extLst>
      <p:ext uri="{BB962C8B-B14F-4D97-AF65-F5344CB8AC3E}">
        <p14:creationId xmlns:p14="http://schemas.microsoft.com/office/powerpoint/2010/main" val="1645118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sl-SI" sz="1600" b="1" dirty="0">
                <a:solidFill>
                  <a:srgbClr val="00B050"/>
                </a:solidFill>
              </a:rPr>
              <a:t>Odziv NEK na potres v Petrinji</a:t>
            </a:r>
          </a:p>
        </p:txBody>
      </p:sp>
      <p:sp>
        <p:nvSpPr>
          <p:cNvPr id="2" name="Rectangle 1">
            <a:extLst>
              <a:ext uri="{FF2B5EF4-FFF2-40B4-BE49-F238E27FC236}">
                <a16:creationId xmlns:a16="http://schemas.microsoft.com/office/drawing/2014/main" id="{7BF0C5CE-7CF6-4390-9803-D350C4D6200B}"/>
              </a:ext>
            </a:extLst>
          </p:cNvPr>
          <p:cNvSpPr/>
          <p:nvPr/>
        </p:nvSpPr>
        <p:spPr>
          <a:xfrm>
            <a:off x="358588" y="915741"/>
            <a:ext cx="8102239" cy="369332"/>
          </a:xfrm>
          <a:prstGeom prst="rect">
            <a:avLst/>
          </a:prstGeom>
        </p:spPr>
        <p:txBody>
          <a:bodyPr wrap="square">
            <a:spAutoFit/>
          </a:bodyPr>
          <a:lstStyle/>
          <a:p>
            <a:r>
              <a:rPr lang="sl-SI" b="1" dirty="0"/>
              <a:t>Zaključek</a:t>
            </a:r>
            <a:endParaRPr lang="sl-SI" dirty="0"/>
          </a:p>
        </p:txBody>
      </p:sp>
      <p:sp>
        <p:nvSpPr>
          <p:cNvPr id="14" name="Rectangle 13">
            <a:extLst>
              <a:ext uri="{FF2B5EF4-FFF2-40B4-BE49-F238E27FC236}">
                <a16:creationId xmlns:a16="http://schemas.microsoft.com/office/drawing/2014/main" id="{E9633583-A83F-4148-A066-22BFB5B87886}"/>
              </a:ext>
            </a:extLst>
          </p:cNvPr>
          <p:cNvSpPr/>
          <p:nvPr/>
        </p:nvSpPr>
        <p:spPr>
          <a:xfrm>
            <a:off x="358586" y="1694603"/>
            <a:ext cx="8364999" cy="1754326"/>
          </a:xfrm>
          <a:prstGeom prst="rect">
            <a:avLst/>
          </a:prstGeom>
        </p:spPr>
        <p:txBody>
          <a:bodyPr wrap="square">
            <a:spAutoFit/>
          </a:bodyPr>
          <a:lstStyle/>
          <a:p>
            <a:pPr algn="just"/>
            <a:r>
              <a:rPr lang="sl-SI" dirty="0"/>
              <a:t>Med potresom je prišlo do kombinacije različnih dejavnikov – smer, frekvenca in časovni potek potresa ter na drugi strani lastne frekvence nekaterih komponent, kar je povzročilo različne efekte, kot so pomik komponent reaktorske posode, gorivnih elementov ter detektorjev nuklearne </a:t>
            </a:r>
            <a:r>
              <a:rPr lang="sl-SI" dirty="0" err="1"/>
              <a:t>inštrumentacije</a:t>
            </a:r>
            <a:r>
              <a:rPr lang="sl-SI" dirty="0"/>
              <a:t>. Kombinacija teh efektov je na izven </a:t>
            </a:r>
            <a:r>
              <a:rPr lang="sl-SI" dirty="0" err="1"/>
              <a:t>sredični</a:t>
            </a:r>
            <a:r>
              <a:rPr lang="sl-SI" dirty="0"/>
              <a:t> </a:t>
            </a:r>
            <a:r>
              <a:rPr lang="sl-SI" dirty="0" err="1"/>
              <a:t>instrumentaciji</a:t>
            </a:r>
            <a:r>
              <a:rPr lang="sl-SI" dirty="0"/>
              <a:t> pripeljala do zahteve za zaustavitev reaktorja, čeprav se dejanska moč praktično ni spremenila.</a:t>
            </a:r>
          </a:p>
        </p:txBody>
      </p:sp>
      <p:sp>
        <p:nvSpPr>
          <p:cNvPr id="4" name="Rectangle 3">
            <a:extLst>
              <a:ext uri="{FF2B5EF4-FFF2-40B4-BE49-F238E27FC236}">
                <a16:creationId xmlns:a16="http://schemas.microsoft.com/office/drawing/2014/main" id="{3659CA01-9D94-4641-8978-4612030F926F}"/>
              </a:ext>
            </a:extLst>
          </p:cNvPr>
          <p:cNvSpPr/>
          <p:nvPr/>
        </p:nvSpPr>
        <p:spPr>
          <a:xfrm>
            <a:off x="358585" y="3804432"/>
            <a:ext cx="4500415" cy="2308324"/>
          </a:xfrm>
          <a:prstGeom prst="rect">
            <a:avLst/>
          </a:prstGeom>
        </p:spPr>
        <p:txBody>
          <a:bodyPr wrap="square">
            <a:spAutoFit/>
          </a:bodyPr>
          <a:lstStyle/>
          <a:p>
            <a:pPr algn="just"/>
            <a:r>
              <a:rPr lang="sl-SI" dirty="0"/>
              <a:t>Pregledi sistemov in struktur elektrarne ob potresu so potrdili, da elektrarna ni utrpela poškodb komponent, sistemov ali struktur, ki bi vplivale na varnost ali onemogočale njeno nadaljnje obratovanje.</a:t>
            </a:r>
          </a:p>
          <a:p>
            <a:pPr algn="just"/>
            <a:endParaRPr lang="sl-SI" dirty="0"/>
          </a:p>
          <a:p>
            <a:pPr algn="just"/>
            <a:r>
              <a:rPr lang="sl-SI" dirty="0"/>
              <a:t>Prav tako ni bilo poškodb na ostali opremi, ki ni povezana z jedrsko varnostjo.</a:t>
            </a:r>
          </a:p>
        </p:txBody>
      </p:sp>
      <p:pic>
        <p:nvPicPr>
          <p:cNvPr id="6" name="Picture 5">
            <a:extLst>
              <a:ext uri="{FF2B5EF4-FFF2-40B4-BE49-F238E27FC236}">
                <a16:creationId xmlns:a16="http://schemas.microsoft.com/office/drawing/2014/main" id="{461DFB21-2F39-48D2-98A4-7055BD94AF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7222" y="3768430"/>
            <a:ext cx="3446159" cy="2515888"/>
          </a:xfrm>
          <a:prstGeom prst="rect">
            <a:avLst/>
          </a:prstGeom>
          <a:ln>
            <a:solidFill>
              <a:schemeClr val="accent1"/>
            </a:solidFill>
          </a:ln>
        </p:spPr>
      </p:pic>
    </p:spTree>
    <p:extLst>
      <p:ext uri="{BB962C8B-B14F-4D97-AF65-F5344CB8AC3E}">
        <p14:creationId xmlns:p14="http://schemas.microsoft.com/office/powerpoint/2010/main" val="2503697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sl-SI" sz="1600" b="1" dirty="0">
                <a:solidFill>
                  <a:srgbClr val="00B050"/>
                </a:solidFill>
              </a:rPr>
              <a:t>Odziv NEK na potres v Petrinji</a:t>
            </a:r>
          </a:p>
        </p:txBody>
      </p:sp>
      <p:sp>
        <p:nvSpPr>
          <p:cNvPr id="2" name="Rectangle 1">
            <a:extLst>
              <a:ext uri="{FF2B5EF4-FFF2-40B4-BE49-F238E27FC236}">
                <a16:creationId xmlns:a16="http://schemas.microsoft.com/office/drawing/2014/main" id="{7BF0C5CE-7CF6-4390-9803-D350C4D6200B}"/>
              </a:ext>
            </a:extLst>
          </p:cNvPr>
          <p:cNvSpPr/>
          <p:nvPr/>
        </p:nvSpPr>
        <p:spPr>
          <a:xfrm>
            <a:off x="358588" y="915741"/>
            <a:ext cx="8102239" cy="369332"/>
          </a:xfrm>
          <a:prstGeom prst="rect">
            <a:avLst/>
          </a:prstGeom>
        </p:spPr>
        <p:txBody>
          <a:bodyPr wrap="square">
            <a:spAutoFit/>
          </a:bodyPr>
          <a:lstStyle/>
          <a:p>
            <a:r>
              <a:rPr lang="sl-SI" b="1" dirty="0"/>
              <a:t>Zaključek</a:t>
            </a:r>
            <a:endParaRPr lang="sl-SI" dirty="0"/>
          </a:p>
        </p:txBody>
      </p:sp>
      <p:sp>
        <p:nvSpPr>
          <p:cNvPr id="14" name="Rectangle 13">
            <a:extLst>
              <a:ext uri="{FF2B5EF4-FFF2-40B4-BE49-F238E27FC236}">
                <a16:creationId xmlns:a16="http://schemas.microsoft.com/office/drawing/2014/main" id="{E9633583-A83F-4148-A066-22BFB5B87886}"/>
              </a:ext>
            </a:extLst>
          </p:cNvPr>
          <p:cNvSpPr/>
          <p:nvPr/>
        </p:nvSpPr>
        <p:spPr>
          <a:xfrm>
            <a:off x="358588" y="5254695"/>
            <a:ext cx="8364999" cy="923330"/>
          </a:xfrm>
          <a:prstGeom prst="rect">
            <a:avLst/>
          </a:prstGeom>
        </p:spPr>
        <p:txBody>
          <a:bodyPr wrap="square">
            <a:spAutoFit/>
          </a:bodyPr>
          <a:lstStyle/>
          <a:p>
            <a:pPr algn="just"/>
            <a:r>
              <a:rPr lang="sl-SI" dirty="0"/>
              <a:t>Reaktor je bil ponovno zagnan 30. 12. 2020 ob 16:48, generator pa je bil sinhroniziran v omrežje ob 23:36 uri istega dne, polna moč pa je bila dosežena okoli vstopa v leto 2021.</a:t>
            </a:r>
          </a:p>
        </p:txBody>
      </p:sp>
      <p:pic>
        <p:nvPicPr>
          <p:cNvPr id="5" name="Picture 4">
            <a:extLst>
              <a:ext uri="{FF2B5EF4-FFF2-40B4-BE49-F238E27FC236}">
                <a16:creationId xmlns:a16="http://schemas.microsoft.com/office/drawing/2014/main" id="{65FCF21B-7265-42F7-A729-15475BD1CD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6598" y="2993366"/>
            <a:ext cx="6050804" cy="1973751"/>
          </a:xfrm>
          <a:prstGeom prst="rect">
            <a:avLst/>
          </a:prstGeom>
        </p:spPr>
      </p:pic>
      <p:sp>
        <p:nvSpPr>
          <p:cNvPr id="6" name="Rectangle 5">
            <a:extLst>
              <a:ext uri="{FF2B5EF4-FFF2-40B4-BE49-F238E27FC236}">
                <a16:creationId xmlns:a16="http://schemas.microsoft.com/office/drawing/2014/main" id="{0B238F58-347A-4C1B-8F4A-E80C14866533}"/>
              </a:ext>
            </a:extLst>
          </p:cNvPr>
          <p:cNvSpPr/>
          <p:nvPr/>
        </p:nvSpPr>
        <p:spPr>
          <a:xfrm>
            <a:off x="358588" y="1599125"/>
            <a:ext cx="8459591" cy="1200329"/>
          </a:xfrm>
          <a:prstGeom prst="rect">
            <a:avLst/>
          </a:prstGeom>
        </p:spPr>
        <p:txBody>
          <a:bodyPr wrap="square">
            <a:spAutoFit/>
          </a:bodyPr>
          <a:lstStyle/>
          <a:p>
            <a:pPr algn="just"/>
            <a:r>
              <a:rPr lang="sl-SI" dirty="0"/>
              <a:t>Način vpetja komponent reaktorja in namestitev detektorjev, ki poseduje določeno zračnost, so inherentne lastnosti sistemov in kot take ne predstavljajo pomanjkljivosti v projektu. Predstavljajo inherentne lastnosti, ki so ob slučajnih neugodnih potresnih razmerah pripeljale do samodejne zaustavitve reaktorja.</a:t>
            </a:r>
          </a:p>
        </p:txBody>
      </p:sp>
    </p:spTree>
    <p:extLst>
      <p:ext uri="{BB962C8B-B14F-4D97-AF65-F5344CB8AC3E}">
        <p14:creationId xmlns:p14="http://schemas.microsoft.com/office/powerpoint/2010/main" val="62265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sl-SI" sz="1600" b="1" dirty="0">
                <a:solidFill>
                  <a:srgbClr val="00B050"/>
                </a:solidFill>
              </a:rPr>
              <a:t>Odziv NEK na potres v Petrinji</a:t>
            </a:r>
          </a:p>
        </p:txBody>
      </p:sp>
      <p:sp>
        <p:nvSpPr>
          <p:cNvPr id="2" name="Rectangle 1">
            <a:extLst>
              <a:ext uri="{FF2B5EF4-FFF2-40B4-BE49-F238E27FC236}">
                <a16:creationId xmlns:a16="http://schemas.microsoft.com/office/drawing/2014/main" id="{7BF0C5CE-7CF6-4390-9803-D350C4D6200B}"/>
              </a:ext>
            </a:extLst>
          </p:cNvPr>
          <p:cNvSpPr/>
          <p:nvPr/>
        </p:nvSpPr>
        <p:spPr>
          <a:xfrm>
            <a:off x="358588" y="915741"/>
            <a:ext cx="8102239" cy="369332"/>
          </a:xfrm>
          <a:prstGeom prst="rect">
            <a:avLst/>
          </a:prstGeom>
        </p:spPr>
        <p:txBody>
          <a:bodyPr wrap="square">
            <a:spAutoFit/>
          </a:bodyPr>
          <a:lstStyle/>
          <a:p>
            <a:r>
              <a:rPr lang="sl-SI" b="1" dirty="0"/>
              <a:t>Reference in viri:</a:t>
            </a:r>
            <a:endParaRPr lang="sl-SI" dirty="0"/>
          </a:p>
        </p:txBody>
      </p:sp>
      <p:sp>
        <p:nvSpPr>
          <p:cNvPr id="6" name="Rectangle 5">
            <a:extLst>
              <a:ext uri="{FF2B5EF4-FFF2-40B4-BE49-F238E27FC236}">
                <a16:creationId xmlns:a16="http://schemas.microsoft.com/office/drawing/2014/main" id="{0B238F58-347A-4C1B-8F4A-E80C14866533}"/>
              </a:ext>
            </a:extLst>
          </p:cNvPr>
          <p:cNvSpPr/>
          <p:nvPr/>
        </p:nvSpPr>
        <p:spPr>
          <a:xfrm>
            <a:off x="342204" y="1414459"/>
            <a:ext cx="8459591" cy="3785652"/>
          </a:xfrm>
          <a:prstGeom prst="rect">
            <a:avLst/>
          </a:prstGeom>
        </p:spPr>
        <p:txBody>
          <a:bodyPr wrap="square">
            <a:spAutoFit/>
          </a:bodyPr>
          <a:lstStyle/>
          <a:p>
            <a:pPr lvl="0"/>
            <a:r>
              <a:rPr lang="sl-SI" sz="1500" dirty="0"/>
              <a:t>Interne reference:</a:t>
            </a:r>
          </a:p>
          <a:p>
            <a:pPr marL="285750" lvl="0" indent="-285750">
              <a:buFontTx/>
              <a:buChar char="-"/>
            </a:pPr>
            <a:r>
              <a:rPr lang="sl-SI" sz="1500" dirty="0"/>
              <a:t>Krško SPSA: </a:t>
            </a:r>
            <a:r>
              <a:rPr lang="sl-SI" sz="1500" dirty="0" err="1"/>
              <a:t>Reactor</a:t>
            </a:r>
            <a:r>
              <a:rPr lang="sl-SI" sz="1500" dirty="0"/>
              <a:t> </a:t>
            </a:r>
            <a:r>
              <a:rPr lang="sl-SI" sz="1500" dirty="0" err="1"/>
              <a:t>Vessel</a:t>
            </a:r>
            <a:r>
              <a:rPr lang="sl-SI" sz="1500" dirty="0"/>
              <a:t> </a:t>
            </a:r>
            <a:r>
              <a:rPr lang="sl-SI" sz="1500" dirty="0" err="1"/>
              <a:t>Internals</a:t>
            </a:r>
            <a:r>
              <a:rPr lang="sl-SI" sz="1500" dirty="0"/>
              <a:t> </a:t>
            </a:r>
            <a:r>
              <a:rPr lang="sl-SI" sz="1500" dirty="0" err="1"/>
              <a:t>and</a:t>
            </a:r>
            <a:r>
              <a:rPr lang="sl-SI" sz="1500" dirty="0"/>
              <a:t> </a:t>
            </a:r>
            <a:r>
              <a:rPr lang="sl-SI" sz="1500" dirty="0" err="1"/>
              <a:t>Fuel</a:t>
            </a:r>
            <a:r>
              <a:rPr lang="sl-SI" sz="1500" dirty="0"/>
              <a:t> </a:t>
            </a:r>
            <a:r>
              <a:rPr lang="sl-SI" sz="1500" dirty="0" err="1"/>
              <a:t>Assemblies</a:t>
            </a:r>
            <a:r>
              <a:rPr lang="sl-SI" sz="1500" dirty="0"/>
              <a:t> </a:t>
            </a:r>
            <a:r>
              <a:rPr lang="sl-SI" sz="1500" dirty="0" err="1"/>
              <a:t>Seismic</a:t>
            </a:r>
            <a:r>
              <a:rPr lang="sl-SI" sz="1500" dirty="0"/>
              <a:t> </a:t>
            </a:r>
            <a:r>
              <a:rPr lang="sl-SI" sz="1500" dirty="0" err="1"/>
              <a:t>Evaluation</a:t>
            </a:r>
            <a:endParaRPr lang="sl-SI" sz="1500" dirty="0"/>
          </a:p>
          <a:p>
            <a:pPr marL="285750" lvl="0" indent="-285750">
              <a:buFontTx/>
              <a:buChar char="-"/>
            </a:pPr>
            <a:r>
              <a:rPr lang="sl-SI" sz="1500" dirty="0" err="1"/>
              <a:t>Seismic</a:t>
            </a:r>
            <a:r>
              <a:rPr lang="sl-SI" sz="1500" dirty="0"/>
              <a:t>/LOCA </a:t>
            </a:r>
            <a:r>
              <a:rPr lang="sl-SI" sz="1500" dirty="0" err="1"/>
              <a:t>Analysis</a:t>
            </a:r>
            <a:r>
              <a:rPr lang="sl-SI" sz="1500" dirty="0"/>
              <a:t> </a:t>
            </a:r>
            <a:r>
              <a:rPr lang="sl-SI" sz="1500" dirty="0" err="1"/>
              <a:t>for</a:t>
            </a:r>
            <a:r>
              <a:rPr lang="sl-SI" sz="1500" dirty="0"/>
              <a:t> Krško 16x16 </a:t>
            </a:r>
            <a:r>
              <a:rPr lang="sl-SI" sz="1500" dirty="0" err="1"/>
              <a:t>Fuel</a:t>
            </a:r>
            <a:r>
              <a:rPr lang="sl-SI" sz="1500" dirty="0"/>
              <a:t> </a:t>
            </a:r>
            <a:r>
              <a:rPr lang="sl-SI" sz="1500" dirty="0" err="1"/>
              <a:t>Assemblies</a:t>
            </a:r>
            <a:r>
              <a:rPr lang="sl-SI" sz="1500" dirty="0"/>
              <a:t> in </a:t>
            </a:r>
            <a:r>
              <a:rPr lang="sl-SI" sz="1500" dirty="0" err="1"/>
              <a:t>Support</a:t>
            </a:r>
            <a:r>
              <a:rPr lang="sl-SI" sz="1500" dirty="0"/>
              <a:t> </a:t>
            </a:r>
            <a:r>
              <a:rPr lang="sl-SI" sz="1500" dirty="0" err="1"/>
              <a:t>of</a:t>
            </a:r>
            <a:r>
              <a:rPr lang="sl-SI" sz="1500" dirty="0"/>
              <a:t> </a:t>
            </a:r>
            <a:r>
              <a:rPr lang="sl-SI" sz="1500" dirty="0" err="1"/>
              <a:t>the</a:t>
            </a:r>
            <a:r>
              <a:rPr lang="sl-SI" sz="1500" dirty="0"/>
              <a:t> </a:t>
            </a:r>
            <a:r>
              <a:rPr lang="sl-SI" sz="1500" dirty="0" err="1"/>
              <a:t>Modified</a:t>
            </a:r>
            <a:r>
              <a:rPr lang="sl-SI" sz="1500" dirty="0"/>
              <a:t> </a:t>
            </a:r>
            <a:r>
              <a:rPr lang="sl-SI" sz="1500" dirty="0" err="1"/>
              <a:t>Mid</a:t>
            </a:r>
            <a:r>
              <a:rPr lang="sl-SI" sz="1500" dirty="0"/>
              <a:t> </a:t>
            </a:r>
            <a:r>
              <a:rPr lang="sl-SI" sz="1500" dirty="0" err="1"/>
              <a:t>Grid</a:t>
            </a:r>
            <a:r>
              <a:rPr lang="sl-SI" sz="1500" dirty="0"/>
              <a:t> Design Program</a:t>
            </a:r>
          </a:p>
          <a:p>
            <a:pPr marL="285750" lvl="0" indent="-285750">
              <a:buFontTx/>
              <a:buChar char="-"/>
            </a:pPr>
            <a:r>
              <a:rPr lang="sl-SI" sz="1500" dirty="0"/>
              <a:t>IJS Delovno poročilo 13435 - Preliminarna ocena vpliva pozicije zunaj-središčnih detektorjev moči na njihov signal.</a:t>
            </a:r>
          </a:p>
          <a:p>
            <a:pPr marL="285750" lvl="0" indent="-285750">
              <a:buFontTx/>
              <a:buChar char="-"/>
            </a:pPr>
            <a:r>
              <a:rPr lang="sl-SI" sz="1500" dirty="0" err="1"/>
              <a:t>Westinghouse</a:t>
            </a:r>
            <a:r>
              <a:rPr lang="sl-SI" sz="1500" dirty="0"/>
              <a:t>: </a:t>
            </a:r>
            <a:r>
              <a:rPr lang="sl-SI" sz="1500" dirty="0" err="1"/>
              <a:t>Evaluation</a:t>
            </a:r>
            <a:r>
              <a:rPr lang="sl-SI" sz="1500" dirty="0"/>
              <a:t> </a:t>
            </a:r>
            <a:r>
              <a:rPr lang="sl-SI" sz="1500" dirty="0" err="1"/>
              <a:t>of</a:t>
            </a:r>
            <a:r>
              <a:rPr lang="sl-SI" sz="1500" dirty="0"/>
              <a:t> B-10 </a:t>
            </a:r>
            <a:r>
              <a:rPr lang="sl-SI" sz="1500" dirty="0" err="1"/>
              <a:t>Capture</a:t>
            </a:r>
            <a:r>
              <a:rPr lang="sl-SI" sz="1500" dirty="0"/>
              <a:t> </a:t>
            </a:r>
            <a:r>
              <a:rPr lang="sl-SI" sz="1500" dirty="0" err="1"/>
              <a:t>Reaction</a:t>
            </a:r>
            <a:r>
              <a:rPr lang="sl-SI" sz="1500" dirty="0"/>
              <a:t> </a:t>
            </a:r>
            <a:r>
              <a:rPr lang="sl-SI" sz="1500" dirty="0" err="1"/>
              <a:t>Rate</a:t>
            </a:r>
            <a:r>
              <a:rPr lang="sl-SI" sz="1500" dirty="0"/>
              <a:t> </a:t>
            </a:r>
            <a:r>
              <a:rPr lang="sl-SI" sz="1500" dirty="0" err="1"/>
              <a:t>Change</a:t>
            </a:r>
            <a:r>
              <a:rPr lang="sl-SI" sz="1500" dirty="0"/>
              <a:t> </a:t>
            </a:r>
            <a:r>
              <a:rPr lang="sl-SI" sz="1500" dirty="0" err="1"/>
              <a:t>for</a:t>
            </a:r>
            <a:r>
              <a:rPr lang="sl-SI" sz="1500" dirty="0"/>
              <a:t> </a:t>
            </a:r>
            <a:r>
              <a:rPr lang="sl-SI" sz="1500" dirty="0" err="1"/>
              <a:t>Radial</a:t>
            </a:r>
            <a:r>
              <a:rPr lang="sl-SI" sz="1500" dirty="0"/>
              <a:t> </a:t>
            </a:r>
            <a:r>
              <a:rPr lang="sl-SI" sz="1500" dirty="0" err="1"/>
              <a:t>Detector</a:t>
            </a:r>
            <a:r>
              <a:rPr lang="sl-SI" sz="1500" dirty="0"/>
              <a:t> </a:t>
            </a:r>
            <a:r>
              <a:rPr lang="sl-SI" sz="1500" dirty="0" err="1"/>
              <a:t>Movement</a:t>
            </a:r>
            <a:r>
              <a:rPr lang="sl-SI" sz="1500" dirty="0"/>
              <a:t> </a:t>
            </a:r>
            <a:r>
              <a:rPr lang="sl-SI" sz="1500" dirty="0" err="1"/>
              <a:t>for</a:t>
            </a:r>
            <a:r>
              <a:rPr lang="sl-SI" sz="1500" dirty="0"/>
              <a:t> Krško, 22.01.2021</a:t>
            </a:r>
          </a:p>
          <a:p>
            <a:pPr marL="285750" lvl="0" indent="-285750">
              <a:buFontTx/>
              <a:buChar char="-"/>
            </a:pPr>
            <a:r>
              <a:rPr lang="sl-SI" sz="1500" dirty="0" err="1"/>
              <a:t>Westinghouse</a:t>
            </a:r>
            <a:r>
              <a:rPr lang="sl-SI" sz="1500" dirty="0"/>
              <a:t>: </a:t>
            </a:r>
            <a:r>
              <a:rPr lang="sl-SI" sz="1500" dirty="0" err="1"/>
              <a:t>Initial</a:t>
            </a:r>
            <a:r>
              <a:rPr lang="sl-SI" sz="1500" dirty="0"/>
              <a:t> </a:t>
            </a:r>
            <a:r>
              <a:rPr lang="sl-SI" sz="1500" dirty="0" err="1"/>
              <a:t>Evaluation</a:t>
            </a:r>
            <a:r>
              <a:rPr lang="sl-SI" sz="1500" dirty="0"/>
              <a:t> </a:t>
            </a:r>
            <a:r>
              <a:rPr lang="sl-SI" sz="1500" dirty="0" err="1"/>
              <a:t>and</a:t>
            </a:r>
            <a:r>
              <a:rPr lang="sl-SI" sz="1500" dirty="0"/>
              <a:t> </a:t>
            </a:r>
            <a:r>
              <a:rPr lang="sl-SI" sz="1500" dirty="0" err="1"/>
              <a:t>Summary</a:t>
            </a:r>
            <a:r>
              <a:rPr lang="sl-SI" sz="1500" dirty="0"/>
              <a:t> </a:t>
            </a:r>
            <a:r>
              <a:rPr lang="sl-SI" sz="1500" dirty="0" err="1"/>
              <a:t>of</a:t>
            </a:r>
            <a:r>
              <a:rPr lang="sl-SI" sz="1500" dirty="0"/>
              <a:t> KRŠKO </a:t>
            </a:r>
            <a:r>
              <a:rPr lang="sl-SI" sz="1500" dirty="0" err="1"/>
              <a:t>Trip</a:t>
            </a:r>
            <a:r>
              <a:rPr lang="sl-SI" sz="1500" dirty="0"/>
              <a:t> on December 29, 2020</a:t>
            </a:r>
          </a:p>
          <a:p>
            <a:pPr marL="285750" lvl="0" indent="-285750">
              <a:buFontTx/>
              <a:buChar char="-"/>
            </a:pPr>
            <a:endParaRPr lang="sl-SI" sz="1500" dirty="0"/>
          </a:p>
          <a:p>
            <a:pPr lvl="0"/>
            <a:r>
              <a:rPr lang="sl-SI" sz="1500" dirty="0"/>
              <a:t>Splošni viri:</a:t>
            </a:r>
          </a:p>
          <a:p>
            <a:pPr marL="285750" indent="-285750">
              <a:buFontTx/>
              <a:buChar char="-"/>
            </a:pPr>
            <a:r>
              <a:rPr lang="sl-SI" sz="1500" dirty="0" err="1"/>
              <a:t>Root</a:t>
            </a:r>
            <a:r>
              <a:rPr lang="sl-SI" sz="1500" dirty="0"/>
              <a:t> </a:t>
            </a:r>
            <a:r>
              <a:rPr lang="sl-SI" sz="1500" dirty="0" err="1"/>
              <a:t>Cause</a:t>
            </a:r>
            <a:r>
              <a:rPr lang="sl-SI" sz="1500" dirty="0"/>
              <a:t> </a:t>
            </a:r>
            <a:r>
              <a:rPr lang="sl-SI" sz="1500" dirty="0" err="1"/>
              <a:t>Evaluation</a:t>
            </a:r>
            <a:r>
              <a:rPr lang="sl-SI" sz="1500" dirty="0"/>
              <a:t> RCE001061. rev- 1, Dual </a:t>
            </a:r>
            <a:r>
              <a:rPr lang="sl-SI" sz="1500" dirty="0" err="1"/>
              <a:t>Unit</a:t>
            </a:r>
            <a:r>
              <a:rPr lang="sl-SI" sz="1500" dirty="0"/>
              <a:t> </a:t>
            </a:r>
            <a:r>
              <a:rPr lang="sl-SI" sz="1500" dirty="0" err="1"/>
              <a:t>Trip</a:t>
            </a:r>
            <a:r>
              <a:rPr lang="sl-SI" sz="1500" dirty="0"/>
              <a:t> </a:t>
            </a:r>
            <a:r>
              <a:rPr lang="sl-SI" sz="1500" dirty="0" err="1"/>
              <a:t>Following</a:t>
            </a:r>
            <a:r>
              <a:rPr lang="sl-SI" sz="1500" dirty="0"/>
              <a:t> Magnitude 5.8 </a:t>
            </a:r>
            <a:r>
              <a:rPr lang="sl-SI" sz="1500" dirty="0" err="1"/>
              <a:t>Earthquake</a:t>
            </a:r>
            <a:r>
              <a:rPr lang="sl-SI" sz="1500" dirty="0"/>
              <a:t> </a:t>
            </a:r>
            <a:r>
              <a:rPr lang="sl-SI" sz="1500" dirty="0" err="1"/>
              <a:t>Cause</a:t>
            </a:r>
            <a:r>
              <a:rPr lang="sl-SI" sz="1500" dirty="0"/>
              <a:t> </a:t>
            </a:r>
            <a:r>
              <a:rPr lang="sl-SI" sz="1500" dirty="0" err="1"/>
              <a:t>Evaluation</a:t>
            </a:r>
            <a:r>
              <a:rPr lang="sl-SI" sz="1500" dirty="0"/>
              <a:t>, </a:t>
            </a:r>
            <a:r>
              <a:rPr lang="sl-SI" sz="1500" dirty="0" err="1"/>
              <a:t>North</a:t>
            </a:r>
            <a:r>
              <a:rPr lang="sl-SI" sz="1500" dirty="0"/>
              <a:t> Anna</a:t>
            </a:r>
          </a:p>
          <a:p>
            <a:pPr marL="285750" indent="-285750">
              <a:buFontTx/>
              <a:buChar char="-"/>
            </a:pPr>
            <a:r>
              <a:rPr lang="sl-SI" sz="1500" dirty="0" err="1"/>
              <a:t>Fuel</a:t>
            </a:r>
            <a:r>
              <a:rPr lang="sl-SI" sz="1500" dirty="0"/>
              <a:t> </a:t>
            </a:r>
            <a:r>
              <a:rPr lang="sl-SI" sz="1500" dirty="0" err="1"/>
              <a:t>Assembly</a:t>
            </a:r>
            <a:r>
              <a:rPr lang="sl-SI" sz="1500" dirty="0"/>
              <a:t> </a:t>
            </a:r>
            <a:r>
              <a:rPr lang="sl-SI" sz="1500" dirty="0" err="1"/>
              <a:t>Safety</a:t>
            </a:r>
            <a:r>
              <a:rPr lang="sl-SI" sz="1500" dirty="0"/>
              <a:t> </a:t>
            </a:r>
            <a:r>
              <a:rPr lang="sl-SI" sz="1500" dirty="0" err="1"/>
              <a:t>Analysis</a:t>
            </a:r>
            <a:r>
              <a:rPr lang="sl-SI" sz="1500" dirty="0"/>
              <a:t> </a:t>
            </a:r>
            <a:r>
              <a:rPr lang="sl-SI" sz="1500" dirty="0" err="1"/>
              <a:t>for</a:t>
            </a:r>
            <a:r>
              <a:rPr lang="sl-SI" sz="1500" dirty="0"/>
              <a:t> </a:t>
            </a:r>
            <a:r>
              <a:rPr lang="sl-SI" sz="1500" dirty="0" err="1"/>
              <a:t>Combined</a:t>
            </a:r>
            <a:r>
              <a:rPr lang="sl-SI" sz="1500" dirty="0"/>
              <a:t> </a:t>
            </a:r>
            <a:r>
              <a:rPr lang="sl-SI" sz="1500" dirty="0" err="1"/>
              <a:t>Seismic</a:t>
            </a:r>
            <a:r>
              <a:rPr lang="sl-SI" sz="1500" dirty="0"/>
              <a:t> </a:t>
            </a:r>
            <a:r>
              <a:rPr lang="sl-SI" sz="1500" dirty="0" err="1"/>
              <a:t>and</a:t>
            </a:r>
            <a:r>
              <a:rPr lang="sl-SI" sz="1500" dirty="0"/>
              <a:t> </a:t>
            </a:r>
            <a:r>
              <a:rPr lang="sl-SI" sz="1500" dirty="0" err="1"/>
              <a:t>Loss</a:t>
            </a:r>
            <a:r>
              <a:rPr lang="sl-SI" sz="1500" dirty="0"/>
              <a:t>	 </a:t>
            </a:r>
            <a:r>
              <a:rPr lang="sl-SI" sz="1500" dirty="0" err="1"/>
              <a:t>of</a:t>
            </a:r>
            <a:r>
              <a:rPr lang="sl-SI" sz="1500" dirty="0"/>
              <a:t> </a:t>
            </a:r>
            <a:r>
              <a:rPr lang="sl-SI" sz="1500" dirty="0" err="1"/>
              <a:t>Coolant</a:t>
            </a:r>
            <a:r>
              <a:rPr lang="sl-SI" sz="1500" dirty="0"/>
              <a:t> </a:t>
            </a:r>
            <a:r>
              <a:rPr lang="sl-SI" sz="1500" dirty="0" err="1"/>
              <a:t>Accident</a:t>
            </a:r>
            <a:r>
              <a:rPr lang="sl-SI" sz="1500" dirty="0"/>
              <a:t> (WCAP-7950).</a:t>
            </a:r>
          </a:p>
          <a:p>
            <a:pPr marL="285750" lvl="0" indent="-285750">
              <a:buFontTx/>
              <a:buChar char="-"/>
            </a:pPr>
            <a:endParaRPr lang="sl-SI" sz="1500" dirty="0"/>
          </a:p>
        </p:txBody>
      </p:sp>
      <p:sp>
        <p:nvSpPr>
          <p:cNvPr id="4" name="Rectangle 3">
            <a:extLst>
              <a:ext uri="{FF2B5EF4-FFF2-40B4-BE49-F238E27FC236}">
                <a16:creationId xmlns:a16="http://schemas.microsoft.com/office/drawing/2014/main" id="{D354C70B-D19E-4F04-A0FD-6DB2FA2E04DE}"/>
              </a:ext>
            </a:extLst>
          </p:cNvPr>
          <p:cNvSpPr/>
          <p:nvPr/>
        </p:nvSpPr>
        <p:spPr>
          <a:xfrm>
            <a:off x="342204" y="5074209"/>
            <a:ext cx="8118623" cy="1200329"/>
          </a:xfrm>
          <a:prstGeom prst="rect">
            <a:avLst/>
          </a:prstGeom>
        </p:spPr>
        <p:txBody>
          <a:bodyPr wrap="square">
            <a:spAutoFit/>
          </a:bodyPr>
          <a:lstStyle/>
          <a:p>
            <a:r>
              <a:rPr lang="sl-SI" b="1" dirty="0"/>
              <a:t>Poročanje:</a:t>
            </a:r>
          </a:p>
          <a:p>
            <a:r>
              <a:rPr lang="sl-SI" dirty="0"/>
              <a:t>V skladu s SLO zakonodajo, je bilo poročilo o opravljeni analizi - Samodejna zaustavitev elektrarne zaradi potresa dne 29.12.2020 (E-RP-20-04) poslano upravnemu organu - URSJV.</a:t>
            </a:r>
          </a:p>
        </p:txBody>
      </p:sp>
    </p:spTree>
    <p:extLst>
      <p:ext uri="{BB962C8B-B14F-4D97-AF65-F5344CB8AC3E}">
        <p14:creationId xmlns:p14="http://schemas.microsoft.com/office/powerpoint/2010/main" val="2058644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9109" y="3195020"/>
            <a:ext cx="4393086" cy="584775"/>
          </a:xfrm>
          <a:prstGeom prst="rect">
            <a:avLst/>
          </a:prstGeom>
          <a:noFill/>
        </p:spPr>
        <p:txBody>
          <a:bodyPr wrap="square" rtlCol="0">
            <a:spAutoFit/>
          </a:bodyPr>
          <a:lstStyle/>
          <a:p>
            <a:r>
              <a:rPr lang="sl-SI" sz="3200" dirty="0">
                <a:latin typeface="Tahoma" pitchFamily="34" charset="0"/>
                <a:ea typeface="Tahoma" pitchFamily="34" charset="0"/>
                <a:cs typeface="Tahoma" pitchFamily="34" charset="0"/>
              </a:rPr>
              <a:t>Hvala za pozornost!</a:t>
            </a:r>
            <a:endParaRPr lang="en-US" sz="32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798145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sl-SI" sz="1600" b="1" dirty="0">
                <a:solidFill>
                  <a:srgbClr val="00B050"/>
                </a:solidFill>
              </a:rPr>
              <a:t>Odziv NEK na potres v Petrinji</a:t>
            </a:r>
          </a:p>
        </p:txBody>
      </p:sp>
      <p:sp>
        <p:nvSpPr>
          <p:cNvPr id="2" name="Rectangle 1">
            <a:extLst>
              <a:ext uri="{FF2B5EF4-FFF2-40B4-BE49-F238E27FC236}">
                <a16:creationId xmlns:a16="http://schemas.microsoft.com/office/drawing/2014/main" id="{7BF0C5CE-7CF6-4390-9803-D350C4D6200B}"/>
              </a:ext>
            </a:extLst>
          </p:cNvPr>
          <p:cNvSpPr/>
          <p:nvPr/>
        </p:nvSpPr>
        <p:spPr>
          <a:xfrm>
            <a:off x="358589" y="915741"/>
            <a:ext cx="4320489" cy="5632311"/>
          </a:xfrm>
          <a:prstGeom prst="rect">
            <a:avLst/>
          </a:prstGeom>
        </p:spPr>
        <p:txBody>
          <a:bodyPr wrap="square">
            <a:spAutoFit/>
          </a:bodyPr>
          <a:lstStyle/>
          <a:p>
            <a:r>
              <a:rPr lang="sl-SI" b="1" dirty="0"/>
              <a:t>Uvod:</a:t>
            </a:r>
            <a:endParaRPr lang="sl-SI" dirty="0"/>
          </a:p>
          <a:p>
            <a:endParaRPr lang="sl-SI" dirty="0"/>
          </a:p>
          <a:p>
            <a:pPr algn="just"/>
            <a:r>
              <a:rPr lang="sl-SI" dirty="0"/>
              <a:t>Dne 29. decembra 2020, ob 12:19:54 je območje Petrinje na Hrvaškem stresel potres magnitude 6,2. </a:t>
            </a:r>
          </a:p>
          <a:p>
            <a:pPr algn="just"/>
            <a:endParaRPr lang="sl-SI" dirty="0"/>
          </a:p>
          <a:p>
            <a:pPr algn="just"/>
            <a:r>
              <a:rPr lang="sl-SI" dirty="0"/>
              <a:t>Krško je oddaljeno </a:t>
            </a:r>
            <a:r>
              <a:rPr lang="sl-SI" b="1" dirty="0">
                <a:solidFill>
                  <a:srgbClr val="00B050"/>
                </a:solidFill>
              </a:rPr>
              <a:t>85 km </a:t>
            </a:r>
            <a:r>
              <a:rPr lang="sl-SI" dirty="0"/>
              <a:t>zračne linije od epicentra potresa. Približno 20 sek. po potresu v Petrinji, je seizmična </a:t>
            </a:r>
            <a:r>
              <a:rPr lang="sl-SI" dirty="0" err="1"/>
              <a:t>inštrumentacija</a:t>
            </a:r>
            <a:r>
              <a:rPr lang="sl-SI" dirty="0"/>
              <a:t> v NEK zaznala prve potresne sunke (0.01g), nakar je prišlo do občutnih </a:t>
            </a:r>
            <a:r>
              <a:rPr lang="sl-SI" dirty="0" err="1"/>
              <a:t>prenihajev</a:t>
            </a:r>
            <a:r>
              <a:rPr lang="sl-SI" dirty="0"/>
              <a:t> ter do samodejne zaustavitve reaktorja iz polne moči.</a:t>
            </a:r>
          </a:p>
          <a:p>
            <a:pPr algn="just"/>
            <a:r>
              <a:rPr lang="sl-SI" dirty="0"/>
              <a:t> </a:t>
            </a:r>
          </a:p>
          <a:p>
            <a:pPr algn="just"/>
            <a:r>
              <a:rPr lang="sl-SI" dirty="0"/>
              <a:t>Do samodejne zaustavitve je prišlo zaradi delovanja reaktorske zaščite na negativno spremembo nevtronskega fluksa, večjo kot </a:t>
            </a:r>
            <a:r>
              <a:rPr lang="sl-SI" b="1" dirty="0">
                <a:solidFill>
                  <a:srgbClr val="00B050"/>
                </a:solidFill>
              </a:rPr>
              <a:t>8 % / 2 sek </a:t>
            </a:r>
            <a:r>
              <a:rPr lang="sl-SI" dirty="0"/>
              <a:t>na izven-</a:t>
            </a:r>
            <a:r>
              <a:rPr lang="sl-SI" dirty="0" err="1"/>
              <a:t>sredični</a:t>
            </a:r>
            <a:r>
              <a:rPr lang="sl-SI" dirty="0"/>
              <a:t> </a:t>
            </a:r>
            <a:r>
              <a:rPr lang="sl-SI" dirty="0" err="1"/>
              <a:t>instrumentaciji</a:t>
            </a:r>
            <a:r>
              <a:rPr lang="sl-SI" dirty="0"/>
              <a:t>.</a:t>
            </a:r>
          </a:p>
        </p:txBody>
      </p:sp>
      <p:pic>
        <p:nvPicPr>
          <p:cNvPr id="10" name="Picture 9">
            <a:extLst>
              <a:ext uri="{FF2B5EF4-FFF2-40B4-BE49-F238E27FC236}">
                <a16:creationId xmlns:a16="http://schemas.microsoft.com/office/drawing/2014/main" id="{605EBE32-6B8D-4467-B421-F9D8CBF16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964" y="915741"/>
            <a:ext cx="4244708" cy="5425910"/>
          </a:xfrm>
          <a:prstGeom prst="rect">
            <a:avLst/>
          </a:prstGeom>
          <a:ln>
            <a:solidFill>
              <a:schemeClr val="accent1"/>
            </a:solidFill>
          </a:ln>
        </p:spPr>
      </p:pic>
    </p:spTree>
    <p:extLst>
      <p:ext uri="{BB962C8B-B14F-4D97-AF65-F5344CB8AC3E}">
        <p14:creationId xmlns:p14="http://schemas.microsoft.com/office/powerpoint/2010/main" val="2469212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sl-SI" sz="1600" b="1" dirty="0">
                <a:solidFill>
                  <a:srgbClr val="00B050"/>
                </a:solidFill>
              </a:rPr>
              <a:t>Odziv NEK na potres v Petrinji</a:t>
            </a:r>
          </a:p>
        </p:txBody>
      </p:sp>
      <p:sp>
        <p:nvSpPr>
          <p:cNvPr id="2" name="Rectangle 1">
            <a:extLst>
              <a:ext uri="{FF2B5EF4-FFF2-40B4-BE49-F238E27FC236}">
                <a16:creationId xmlns:a16="http://schemas.microsoft.com/office/drawing/2014/main" id="{7BF0C5CE-7CF6-4390-9803-D350C4D6200B}"/>
              </a:ext>
            </a:extLst>
          </p:cNvPr>
          <p:cNvSpPr/>
          <p:nvPr/>
        </p:nvSpPr>
        <p:spPr>
          <a:xfrm>
            <a:off x="358589" y="915741"/>
            <a:ext cx="8217852" cy="3416320"/>
          </a:xfrm>
          <a:prstGeom prst="rect">
            <a:avLst/>
          </a:prstGeom>
        </p:spPr>
        <p:txBody>
          <a:bodyPr wrap="square">
            <a:spAutoFit/>
          </a:bodyPr>
          <a:lstStyle/>
          <a:p>
            <a:r>
              <a:rPr lang="sl-SI" b="1" dirty="0"/>
              <a:t>Potresna odpornost NEK:</a:t>
            </a:r>
            <a:endParaRPr lang="sl-SI" dirty="0"/>
          </a:p>
          <a:p>
            <a:endParaRPr lang="sl-SI" dirty="0"/>
          </a:p>
          <a:p>
            <a:pPr algn="just"/>
            <a:r>
              <a:rPr lang="sl-SI" dirty="0"/>
              <a:t>Pri projektiranju NEK sta bili upoštevani dve potresni obtežbi različnih jakosti in sicer potres za varno zaustavitev elektrarne (</a:t>
            </a:r>
            <a:r>
              <a:rPr lang="sl-SI" b="1" dirty="0">
                <a:solidFill>
                  <a:srgbClr val="00B050"/>
                </a:solidFill>
              </a:rPr>
              <a:t>SSE – </a:t>
            </a:r>
            <a:r>
              <a:rPr lang="sl-SI" b="1" dirty="0" err="1">
                <a:solidFill>
                  <a:srgbClr val="00B050"/>
                </a:solidFill>
              </a:rPr>
              <a:t>Safe</a:t>
            </a:r>
            <a:r>
              <a:rPr lang="sl-SI" b="1" dirty="0">
                <a:solidFill>
                  <a:srgbClr val="00B050"/>
                </a:solidFill>
              </a:rPr>
              <a:t> </a:t>
            </a:r>
            <a:r>
              <a:rPr lang="sl-SI" b="1" dirty="0" err="1">
                <a:solidFill>
                  <a:srgbClr val="00B050"/>
                </a:solidFill>
              </a:rPr>
              <a:t>Shutdown</a:t>
            </a:r>
            <a:r>
              <a:rPr lang="sl-SI" b="1" dirty="0">
                <a:solidFill>
                  <a:srgbClr val="00B050"/>
                </a:solidFill>
              </a:rPr>
              <a:t> </a:t>
            </a:r>
            <a:r>
              <a:rPr lang="sl-SI" b="1" dirty="0" err="1">
                <a:solidFill>
                  <a:srgbClr val="00B050"/>
                </a:solidFill>
              </a:rPr>
              <a:t>Earthquake</a:t>
            </a:r>
            <a:r>
              <a:rPr lang="sl-SI" dirty="0"/>
              <a:t>) in obratovalni potres elektrarne (</a:t>
            </a:r>
            <a:r>
              <a:rPr lang="sl-SI" b="1" dirty="0">
                <a:solidFill>
                  <a:srgbClr val="00B050"/>
                </a:solidFill>
              </a:rPr>
              <a:t>OBE – </a:t>
            </a:r>
            <a:r>
              <a:rPr lang="sl-SI" b="1" dirty="0" err="1">
                <a:solidFill>
                  <a:srgbClr val="00B050"/>
                </a:solidFill>
              </a:rPr>
              <a:t>Operating</a:t>
            </a:r>
            <a:r>
              <a:rPr lang="sl-SI" b="1" dirty="0">
                <a:solidFill>
                  <a:srgbClr val="00B050"/>
                </a:solidFill>
              </a:rPr>
              <a:t> </a:t>
            </a:r>
            <a:r>
              <a:rPr lang="sl-SI" b="1" dirty="0" err="1">
                <a:solidFill>
                  <a:srgbClr val="00B050"/>
                </a:solidFill>
              </a:rPr>
              <a:t>Basis</a:t>
            </a:r>
            <a:r>
              <a:rPr lang="sl-SI" b="1" dirty="0">
                <a:solidFill>
                  <a:srgbClr val="00B050"/>
                </a:solidFill>
              </a:rPr>
              <a:t> </a:t>
            </a:r>
            <a:r>
              <a:rPr lang="sl-SI" b="1" dirty="0" err="1">
                <a:solidFill>
                  <a:srgbClr val="00B050"/>
                </a:solidFill>
              </a:rPr>
              <a:t>Earthquake</a:t>
            </a:r>
            <a:r>
              <a:rPr lang="sl-SI" dirty="0"/>
              <a:t>). Projektna maksimalna pospeška tal na nivoju temelja glavnega otoka NEK za potresa SSE in OBE sta </a:t>
            </a:r>
            <a:r>
              <a:rPr lang="sl-SI" b="1" dirty="0">
                <a:solidFill>
                  <a:srgbClr val="00B050"/>
                </a:solidFill>
              </a:rPr>
              <a:t>0.3 g</a:t>
            </a:r>
            <a:r>
              <a:rPr lang="sl-SI" dirty="0"/>
              <a:t> in </a:t>
            </a:r>
            <a:r>
              <a:rPr lang="sl-SI" b="1" dirty="0">
                <a:solidFill>
                  <a:srgbClr val="00B050"/>
                </a:solidFill>
              </a:rPr>
              <a:t>0.15 g</a:t>
            </a:r>
            <a:r>
              <a:rPr lang="sl-SI" dirty="0"/>
              <a:t>. </a:t>
            </a:r>
          </a:p>
          <a:p>
            <a:pPr algn="just"/>
            <a:endParaRPr lang="sl-SI" dirty="0"/>
          </a:p>
          <a:p>
            <a:pPr algn="just"/>
            <a:r>
              <a:rPr lang="sl-SI" dirty="0"/>
              <a:t>Zaradi </a:t>
            </a:r>
            <a:r>
              <a:rPr lang="sl-SI" dirty="0" err="1"/>
              <a:t>konzervativnih</a:t>
            </a:r>
            <a:r>
              <a:rPr lang="sl-SI" dirty="0"/>
              <a:t> rezerv pri projektiranju, so analize po letu 2004 in Stres testi po </a:t>
            </a:r>
            <a:r>
              <a:rPr lang="sl-SI" dirty="0" err="1"/>
              <a:t>Fukušimi</a:t>
            </a:r>
            <a:r>
              <a:rPr lang="sl-SI" dirty="0"/>
              <a:t> pokazali, da NEK prenese potresne obremenitve, ki so približno </a:t>
            </a:r>
            <a:r>
              <a:rPr lang="sl-SI" b="1" dirty="0">
                <a:solidFill>
                  <a:srgbClr val="00B050"/>
                </a:solidFill>
              </a:rPr>
              <a:t>dvakratnik originalnih omejitev – 0.6 g </a:t>
            </a:r>
            <a:r>
              <a:rPr lang="sl-SI" dirty="0"/>
              <a:t>(upoštevan napredni realistični model interakcije zemljina – temelj glavnega otoka NEK).</a:t>
            </a:r>
          </a:p>
        </p:txBody>
      </p:sp>
      <p:sp>
        <p:nvSpPr>
          <p:cNvPr id="6" name="Rectangle 5">
            <a:extLst>
              <a:ext uri="{FF2B5EF4-FFF2-40B4-BE49-F238E27FC236}">
                <a16:creationId xmlns:a16="http://schemas.microsoft.com/office/drawing/2014/main" id="{3A36AF16-2F3F-46B6-8AF6-A32EF178A702}"/>
              </a:ext>
            </a:extLst>
          </p:cNvPr>
          <p:cNvSpPr/>
          <p:nvPr/>
        </p:nvSpPr>
        <p:spPr>
          <a:xfrm>
            <a:off x="358589" y="4521661"/>
            <a:ext cx="2606284" cy="1477328"/>
          </a:xfrm>
          <a:prstGeom prst="rect">
            <a:avLst/>
          </a:prstGeom>
        </p:spPr>
        <p:txBody>
          <a:bodyPr wrap="square">
            <a:spAutoFit/>
          </a:bodyPr>
          <a:lstStyle/>
          <a:p>
            <a:pPr algn="just"/>
            <a:r>
              <a:rPr lang="sl-SI" dirty="0"/>
              <a:t>Poškodbe sredice pa se po analizah pričakujejo pri potresni obremenitvi </a:t>
            </a:r>
            <a:r>
              <a:rPr lang="sl-SI" b="1" dirty="0">
                <a:solidFill>
                  <a:srgbClr val="00B050"/>
                </a:solidFill>
              </a:rPr>
              <a:t>nad 0.8 g </a:t>
            </a:r>
            <a:r>
              <a:rPr lang="sl-SI" dirty="0"/>
              <a:t>(</a:t>
            </a:r>
            <a:r>
              <a:rPr lang="sl-SI" dirty="0" err="1"/>
              <a:t>t.i</a:t>
            </a:r>
            <a:r>
              <a:rPr lang="sl-SI" dirty="0"/>
              <a:t>. ATWS </a:t>
            </a:r>
            <a:r>
              <a:rPr lang="sl-SI" dirty="0" err="1"/>
              <a:t>with</a:t>
            </a:r>
            <a:r>
              <a:rPr lang="sl-SI" dirty="0"/>
              <a:t> SBO </a:t>
            </a:r>
            <a:r>
              <a:rPr lang="sl-SI" dirty="0" err="1"/>
              <a:t>conditions</a:t>
            </a:r>
            <a:r>
              <a:rPr lang="sl-SI" dirty="0"/>
              <a:t>).</a:t>
            </a:r>
          </a:p>
        </p:txBody>
      </p:sp>
      <p:pic>
        <p:nvPicPr>
          <p:cNvPr id="1026" name="Picture 2" descr="Skenirani dokumenti -004">
            <a:extLst>
              <a:ext uri="{FF2B5EF4-FFF2-40B4-BE49-F238E27FC236}">
                <a16:creationId xmlns:a16="http://schemas.microsoft.com/office/drawing/2014/main" id="{1438924F-12D3-46AA-8752-0652A4281A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2812" y="4420142"/>
            <a:ext cx="2458375" cy="197059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027" name="Picture 3" descr="Skenirani dokumenti -001">
            <a:extLst>
              <a:ext uri="{FF2B5EF4-FFF2-40B4-BE49-F238E27FC236}">
                <a16:creationId xmlns:a16="http://schemas.microsoft.com/office/drawing/2014/main" id="{52A7D36F-75AB-45E1-8F02-C2B775979C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1187" y="4420141"/>
            <a:ext cx="2693387" cy="197059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066C607-0EF8-45C9-8039-EFEE14B03583}"/>
              </a:ext>
            </a:extLst>
          </p:cNvPr>
          <p:cNvSpPr/>
          <p:nvPr/>
        </p:nvSpPr>
        <p:spPr>
          <a:xfrm>
            <a:off x="2964873" y="6390733"/>
            <a:ext cx="6676558" cy="246221"/>
          </a:xfrm>
          <a:prstGeom prst="rect">
            <a:avLst/>
          </a:prstGeom>
        </p:spPr>
        <p:txBody>
          <a:bodyPr wrap="square">
            <a:spAutoFit/>
          </a:bodyPr>
          <a:lstStyle/>
          <a:p>
            <a:r>
              <a:rPr lang="sl-SI" sz="1000" dirty="0">
                <a:latin typeface="LettrGoth12 BT" panose="020B0509020202030204" pitchFamily="49" charset="-18"/>
                <a:ea typeface="Calibri" panose="020F0502020204030204" pitchFamily="34" charset="0"/>
                <a:cs typeface="Times New Roman" panose="02020603050405020304" pitchFamily="18" charset="0"/>
              </a:rPr>
              <a:t>Osnovna predpostavka je bila, da je temelj na prostem površju, namesto 20m pod površjem</a:t>
            </a:r>
            <a:endParaRPr lang="sl-SI" sz="1000" dirty="0"/>
          </a:p>
        </p:txBody>
      </p:sp>
    </p:spTree>
    <p:extLst>
      <p:ext uri="{BB962C8B-B14F-4D97-AF65-F5344CB8AC3E}">
        <p14:creationId xmlns:p14="http://schemas.microsoft.com/office/powerpoint/2010/main" val="782689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sl-SI" sz="1600" b="1" dirty="0">
                <a:solidFill>
                  <a:srgbClr val="00B050"/>
                </a:solidFill>
              </a:rPr>
              <a:t>Odziv NEK na potres v Petrinji</a:t>
            </a:r>
          </a:p>
        </p:txBody>
      </p:sp>
      <p:sp>
        <p:nvSpPr>
          <p:cNvPr id="2" name="Rectangle 1">
            <a:extLst>
              <a:ext uri="{FF2B5EF4-FFF2-40B4-BE49-F238E27FC236}">
                <a16:creationId xmlns:a16="http://schemas.microsoft.com/office/drawing/2014/main" id="{7BF0C5CE-7CF6-4390-9803-D350C4D6200B}"/>
              </a:ext>
            </a:extLst>
          </p:cNvPr>
          <p:cNvSpPr/>
          <p:nvPr/>
        </p:nvSpPr>
        <p:spPr>
          <a:xfrm>
            <a:off x="358589" y="915741"/>
            <a:ext cx="8217852" cy="1477328"/>
          </a:xfrm>
          <a:prstGeom prst="rect">
            <a:avLst/>
          </a:prstGeom>
        </p:spPr>
        <p:txBody>
          <a:bodyPr wrap="square">
            <a:spAutoFit/>
          </a:bodyPr>
          <a:lstStyle/>
          <a:p>
            <a:r>
              <a:rPr lang="sl-SI" b="1" dirty="0"/>
              <a:t>Seizmična </a:t>
            </a:r>
            <a:r>
              <a:rPr lang="sl-SI" b="1" dirty="0" err="1"/>
              <a:t>inštrumentacija</a:t>
            </a:r>
            <a:r>
              <a:rPr lang="sl-SI" b="1" dirty="0"/>
              <a:t> NEK:</a:t>
            </a:r>
            <a:endParaRPr lang="sl-SI" dirty="0"/>
          </a:p>
          <a:p>
            <a:endParaRPr lang="sl-SI" dirty="0"/>
          </a:p>
          <a:p>
            <a:pPr algn="just"/>
            <a:r>
              <a:rPr lang="sl-SI" dirty="0"/>
              <a:t>Seizmično </a:t>
            </a:r>
            <a:r>
              <a:rPr lang="sl-SI" dirty="0" err="1"/>
              <a:t>instrumentacijo</a:t>
            </a:r>
            <a:r>
              <a:rPr lang="sl-SI" dirty="0"/>
              <a:t> NEK sestavlja 11 senzorjev za beleženje potresov, ki so nameščeni na prostem površju ali pa v tehnoloških objektih. Najbližje reaktorju je postavljen detektor B2.</a:t>
            </a:r>
          </a:p>
        </p:txBody>
      </p:sp>
      <p:pic>
        <p:nvPicPr>
          <p:cNvPr id="9" name="Picture 8">
            <a:extLst>
              <a:ext uri="{FF2B5EF4-FFF2-40B4-BE49-F238E27FC236}">
                <a16:creationId xmlns:a16="http://schemas.microsoft.com/office/drawing/2014/main" id="{0DE2C513-048E-4265-AAA4-4F9F6EC19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339" y="2437502"/>
            <a:ext cx="6223485" cy="4232239"/>
          </a:xfrm>
          <a:prstGeom prst="rect">
            <a:avLst/>
          </a:prstGeom>
          <a:ln>
            <a:solidFill>
              <a:schemeClr val="accent1"/>
            </a:solidFill>
          </a:ln>
        </p:spPr>
      </p:pic>
      <p:sp>
        <p:nvSpPr>
          <p:cNvPr id="7" name="Arrow: Right 6">
            <a:extLst>
              <a:ext uri="{FF2B5EF4-FFF2-40B4-BE49-F238E27FC236}">
                <a16:creationId xmlns:a16="http://schemas.microsoft.com/office/drawing/2014/main" id="{F0C1EA16-22AC-4017-8E4F-A8DF55F7C83E}"/>
              </a:ext>
            </a:extLst>
          </p:cNvPr>
          <p:cNvSpPr/>
          <p:nvPr/>
        </p:nvSpPr>
        <p:spPr>
          <a:xfrm rot="2599369">
            <a:off x="3895542" y="2687106"/>
            <a:ext cx="1233071" cy="125364"/>
          </a:xfrm>
          <a:prstGeom prst="rightArrow">
            <a:avLst>
              <a:gd name="adj1" fmla="val 50000"/>
              <a:gd name="adj2" fmla="val 11538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34103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sl-SI" sz="1600" b="1" dirty="0">
                <a:solidFill>
                  <a:srgbClr val="00B050"/>
                </a:solidFill>
              </a:rPr>
              <a:t>Odziv NEK na potres v Petrinji</a:t>
            </a:r>
          </a:p>
        </p:txBody>
      </p:sp>
      <p:sp>
        <p:nvSpPr>
          <p:cNvPr id="2" name="Rectangle 1">
            <a:extLst>
              <a:ext uri="{FF2B5EF4-FFF2-40B4-BE49-F238E27FC236}">
                <a16:creationId xmlns:a16="http://schemas.microsoft.com/office/drawing/2014/main" id="{7BF0C5CE-7CF6-4390-9803-D350C4D6200B}"/>
              </a:ext>
            </a:extLst>
          </p:cNvPr>
          <p:cNvSpPr/>
          <p:nvPr/>
        </p:nvSpPr>
        <p:spPr>
          <a:xfrm>
            <a:off x="358589" y="915741"/>
            <a:ext cx="5210328" cy="2585323"/>
          </a:xfrm>
          <a:prstGeom prst="rect">
            <a:avLst/>
          </a:prstGeom>
        </p:spPr>
        <p:txBody>
          <a:bodyPr wrap="square">
            <a:spAutoFit/>
          </a:bodyPr>
          <a:lstStyle/>
          <a:p>
            <a:r>
              <a:rPr lang="sl-SI" b="1" dirty="0"/>
              <a:t>Odziv </a:t>
            </a:r>
            <a:r>
              <a:rPr lang="sl-SI" b="1" dirty="0" err="1"/>
              <a:t>pospeškometra</a:t>
            </a:r>
            <a:r>
              <a:rPr lang="sl-SI" b="1" dirty="0"/>
              <a:t> v bližini reaktorja</a:t>
            </a:r>
          </a:p>
          <a:p>
            <a:endParaRPr lang="sl-SI" dirty="0"/>
          </a:p>
          <a:p>
            <a:endParaRPr lang="sl-SI" dirty="0"/>
          </a:p>
          <a:p>
            <a:pPr algn="just"/>
            <a:r>
              <a:rPr lang="sl-SI" dirty="0"/>
              <a:t>Spodnji graf prikazuje časovne zapise pospeškov nekaj sekund pred avtomatsko zaustavitvijo reaktorja v smereh N-S in E-W, kot jih je zabeležil detektor v bližini reaktorja. Perioda dinamičnega poteka pospeškov znaša cca. 0,5 s (oz. frekvenca cca 2 Hz). </a:t>
            </a:r>
          </a:p>
        </p:txBody>
      </p:sp>
      <p:pic>
        <p:nvPicPr>
          <p:cNvPr id="6" name="Picture 5">
            <a:extLst>
              <a:ext uri="{FF2B5EF4-FFF2-40B4-BE49-F238E27FC236}">
                <a16:creationId xmlns:a16="http://schemas.microsoft.com/office/drawing/2014/main" id="{B8669D5E-0805-47CF-A98F-C9720350CFD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48709" y="3633936"/>
            <a:ext cx="5374021" cy="2174103"/>
          </a:xfrm>
          <a:prstGeom prst="rect">
            <a:avLst/>
          </a:prstGeom>
          <a:noFill/>
          <a:ln>
            <a:solidFill>
              <a:schemeClr val="tx1">
                <a:lumMod val="25000"/>
                <a:lumOff val="75000"/>
              </a:schemeClr>
            </a:solidFill>
          </a:ln>
        </p:spPr>
      </p:pic>
      <p:pic>
        <p:nvPicPr>
          <p:cNvPr id="8" name="Picture 7" descr="Screen Clipping">
            <a:extLst>
              <a:ext uri="{FF2B5EF4-FFF2-40B4-BE49-F238E27FC236}">
                <a16:creationId xmlns:a16="http://schemas.microsoft.com/office/drawing/2014/main" id="{45D7CA25-261D-4A2B-A314-7F246C98B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878" y="1621854"/>
            <a:ext cx="2778105" cy="4186185"/>
          </a:xfrm>
          <a:prstGeom prst="rect">
            <a:avLst/>
          </a:prstGeom>
        </p:spPr>
      </p:pic>
      <p:sp>
        <p:nvSpPr>
          <p:cNvPr id="4" name="Rectangle 3">
            <a:extLst>
              <a:ext uri="{FF2B5EF4-FFF2-40B4-BE49-F238E27FC236}">
                <a16:creationId xmlns:a16="http://schemas.microsoft.com/office/drawing/2014/main" id="{EAF6BAF6-0FE8-4FD5-884A-1822B9967BCB}"/>
              </a:ext>
            </a:extLst>
          </p:cNvPr>
          <p:cNvSpPr/>
          <p:nvPr/>
        </p:nvSpPr>
        <p:spPr>
          <a:xfrm>
            <a:off x="583323" y="5850541"/>
            <a:ext cx="5075715" cy="579133"/>
          </a:xfrm>
          <a:prstGeom prst="rect">
            <a:avLst/>
          </a:prstGeom>
        </p:spPr>
        <p:txBody>
          <a:bodyPr wrap="square">
            <a:spAutoFit/>
          </a:bodyPr>
          <a:lstStyle/>
          <a:p>
            <a:pPr algn="ctr">
              <a:lnSpc>
                <a:spcPct val="107000"/>
              </a:lnSpc>
              <a:spcAft>
                <a:spcPts val="800"/>
              </a:spcAft>
            </a:pPr>
            <a:r>
              <a:rPr lang="sl-SI" sz="1500" dirty="0">
                <a:latin typeface="LettrGoth12 BT" panose="020B0509020202030204" pitchFamily="49" charset="-18"/>
                <a:ea typeface="Calibri" panose="020F0502020204030204" pitchFamily="34" charset="0"/>
                <a:cs typeface="Times New Roman" panose="02020603050405020304" pitchFamily="18" charset="0"/>
              </a:rPr>
              <a:t>Pospeški zabeleženi v bližini reaktorja v smeri N-S in E-W</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Arrow: Right 8">
            <a:extLst>
              <a:ext uri="{FF2B5EF4-FFF2-40B4-BE49-F238E27FC236}">
                <a16:creationId xmlns:a16="http://schemas.microsoft.com/office/drawing/2014/main" id="{6FB8EB91-BA6B-47BA-B5D2-51E382640550}"/>
              </a:ext>
            </a:extLst>
          </p:cNvPr>
          <p:cNvSpPr/>
          <p:nvPr/>
        </p:nvSpPr>
        <p:spPr>
          <a:xfrm rot="730111">
            <a:off x="4549163" y="3980032"/>
            <a:ext cx="2710107" cy="235566"/>
          </a:xfrm>
          <a:prstGeom prst="rightArrow">
            <a:avLst>
              <a:gd name="adj1" fmla="val 50000"/>
              <a:gd name="adj2" fmla="val 11538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843130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sl-SI" sz="1600" b="1" dirty="0">
                <a:solidFill>
                  <a:srgbClr val="00B050"/>
                </a:solidFill>
              </a:rPr>
              <a:t>Odziv NEK na potres v Petrinji</a:t>
            </a:r>
          </a:p>
        </p:txBody>
      </p:sp>
      <p:sp>
        <p:nvSpPr>
          <p:cNvPr id="2" name="Rectangle 1">
            <a:extLst>
              <a:ext uri="{FF2B5EF4-FFF2-40B4-BE49-F238E27FC236}">
                <a16:creationId xmlns:a16="http://schemas.microsoft.com/office/drawing/2014/main" id="{7BF0C5CE-7CF6-4390-9803-D350C4D6200B}"/>
              </a:ext>
            </a:extLst>
          </p:cNvPr>
          <p:cNvSpPr/>
          <p:nvPr/>
        </p:nvSpPr>
        <p:spPr>
          <a:xfrm>
            <a:off x="358588" y="915741"/>
            <a:ext cx="8102239" cy="2308324"/>
          </a:xfrm>
          <a:prstGeom prst="rect">
            <a:avLst/>
          </a:prstGeom>
        </p:spPr>
        <p:txBody>
          <a:bodyPr wrap="square">
            <a:spAutoFit/>
          </a:bodyPr>
          <a:lstStyle/>
          <a:p>
            <a:r>
              <a:rPr lang="sl-SI" b="1" dirty="0"/>
              <a:t>Odziv </a:t>
            </a:r>
            <a:r>
              <a:rPr lang="sl-SI" b="1" dirty="0" err="1"/>
              <a:t>pospeškometra</a:t>
            </a:r>
            <a:r>
              <a:rPr lang="sl-SI" b="1" dirty="0"/>
              <a:t> v bližini reaktorja</a:t>
            </a:r>
          </a:p>
          <a:p>
            <a:endParaRPr lang="sl-SI" dirty="0"/>
          </a:p>
          <a:p>
            <a:pPr algn="just"/>
            <a:r>
              <a:rPr lang="sl-SI" dirty="0"/>
              <a:t>Spodnji graf predstavljata konture pospeškov v </a:t>
            </a:r>
            <a:r>
              <a:rPr lang="sl-SI" b="1" dirty="0">
                <a:solidFill>
                  <a:srgbClr val="00B050"/>
                </a:solidFill>
              </a:rPr>
              <a:t>horizontalni ravnini reaktorske posode</a:t>
            </a:r>
            <a:r>
              <a:rPr lang="sl-SI" dirty="0"/>
              <a:t>. Amplitude pospeškov so izrazito usmerjene v smeri NE-SW.</a:t>
            </a:r>
          </a:p>
          <a:p>
            <a:pPr algn="just"/>
            <a:r>
              <a:rPr lang="sl-SI" dirty="0"/>
              <a:t>V času pred </a:t>
            </a:r>
            <a:r>
              <a:rPr lang="sl-SI" dirty="0" err="1"/>
              <a:t>tripom</a:t>
            </a:r>
            <a:r>
              <a:rPr lang="sl-SI" dirty="0"/>
              <a:t> so bili največji pospeški v N-S smeri 0.06 g ter v E-W okoli 0.04 g, kar predstavlja rezultanto v </a:t>
            </a:r>
            <a:r>
              <a:rPr lang="sl-SI" dirty="0" err="1"/>
              <a:t>azimutalni</a:t>
            </a:r>
            <a:r>
              <a:rPr lang="sl-SI" dirty="0"/>
              <a:t> smeri pod kotom cca. 35° v vrednosti 0.072 g. </a:t>
            </a:r>
          </a:p>
        </p:txBody>
      </p:sp>
      <p:sp>
        <p:nvSpPr>
          <p:cNvPr id="5" name="Rectangle 4">
            <a:extLst>
              <a:ext uri="{FF2B5EF4-FFF2-40B4-BE49-F238E27FC236}">
                <a16:creationId xmlns:a16="http://schemas.microsoft.com/office/drawing/2014/main" id="{F83F213D-AD06-447D-95C8-5902C9C03E19}"/>
              </a:ext>
            </a:extLst>
          </p:cNvPr>
          <p:cNvSpPr/>
          <p:nvPr/>
        </p:nvSpPr>
        <p:spPr>
          <a:xfrm>
            <a:off x="384500" y="3574542"/>
            <a:ext cx="2685284" cy="1567096"/>
          </a:xfrm>
          <a:prstGeom prst="rect">
            <a:avLst/>
          </a:prstGeom>
        </p:spPr>
        <p:txBody>
          <a:bodyPr wrap="square">
            <a:spAutoFit/>
          </a:bodyPr>
          <a:lstStyle/>
          <a:p>
            <a:pPr algn="ctr">
              <a:lnSpc>
                <a:spcPct val="107000"/>
              </a:lnSpc>
              <a:spcAft>
                <a:spcPts val="800"/>
              </a:spcAft>
            </a:pPr>
            <a:r>
              <a:rPr lang="sl-SI" sz="1500" dirty="0">
                <a:latin typeface="LettrGoth12 BT" panose="020B0509020202030204" pitchFamily="49" charset="-18"/>
                <a:ea typeface="Calibri" panose="020F0502020204030204" pitchFamily="34" charset="0"/>
                <a:cs typeface="Times New Roman" panose="02020603050405020304" pitchFamily="18" charset="0"/>
              </a:rPr>
              <a:t>Smer pospeškov v času cca. sekunde pred avtomatsko zaustavitvijo v odnosu na pozicije detektorjev nuklearne </a:t>
            </a:r>
            <a:r>
              <a:rPr lang="sl-SI" sz="1500" dirty="0" err="1">
                <a:latin typeface="LettrGoth12 BT" panose="020B0509020202030204" pitchFamily="49" charset="-18"/>
                <a:ea typeface="Calibri" panose="020F0502020204030204" pitchFamily="34" charset="0"/>
                <a:cs typeface="Times New Roman" panose="02020603050405020304" pitchFamily="18" charset="0"/>
              </a:rPr>
              <a:t>inštrumentacije</a:t>
            </a:r>
            <a:r>
              <a:rPr lang="sl-SI" sz="1500" dirty="0">
                <a:latin typeface="LettrGoth12 BT" panose="020B0509020202030204" pitchFamily="49" charset="-18"/>
                <a:ea typeface="Calibri" panose="020F0502020204030204" pitchFamily="34" charset="0"/>
                <a:cs typeface="Times New Roman" panose="02020603050405020304" pitchFamily="18" charset="0"/>
              </a:rPr>
              <a:t> (IR in PR).</a:t>
            </a:r>
            <a:endParaRPr lang="sl-SI" sz="1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AAC36DDF-3563-42D1-B9EF-B80BBC1EC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2336" y="2928277"/>
            <a:ext cx="4921224" cy="3815037"/>
          </a:xfrm>
          <a:prstGeom prst="rect">
            <a:avLst/>
          </a:prstGeom>
          <a:ln>
            <a:solidFill>
              <a:schemeClr val="accent1"/>
            </a:solidFill>
          </a:ln>
        </p:spPr>
      </p:pic>
      <p:sp>
        <p:nvSpPr>
          <p:cNvPr id="11" name="Oval 10">
            <a:extLst>
              <a:ext uri="{FF2B5EF4-FFF2-40B4-BE49-F238E27FC236}">
                <a16:creationId xmlns:a16="http://schemas.microsoft.com/office/drawing/2014/main" id="{DEE1FF06-5ACD-4CA2-A60A-E35260B57DF7}"/>
              </a:ext>
            </a:extLst>
          </p:cNvPr>
          <p:cNvSpPr/>
          <p:nvPr/>
        </p:nvSpPr>
        <p:spPr>
          <a:xfrm>
            <a:off x="4960883" y="4141075"/>
            <a:ext cx="210207" cy="1996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Oval 11">
            <a:extLst>
              <a:ext uri="{FF2B5EF4-FFF2-40B4-BE49-F238E27FC236}">
                <a16:creationId xmlns:a16="http://schemas.microsoft.com/office/drawing/2014/main" id="{718009CB-AC3E-48B3-91F3-5DF8AF088AC8}"/>
              </a:ext>
            </a:extLst>
          </p:cNvPr>
          <p:cNvSpPr/>
          <p:nvPr/>
        </p:nvSpPr>
        <p:spPr>
          <a:xfrm>
            <a:off x="6467007" y="4135818"/>
            <a:ext cx="210207" cy="1996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 name="Oval 12">
            <a:extLst>
              <a:ext uri="{FF2B5EF4-FFF2-40B4-BE49-F238E27FC236}">
                <a16:creationId xmlns:a16="http://schemas.microsoft.com/office/drawing/2014/main" id="{F782EBCF-71F5-401F-8582-40B0420970BF}"/>
              </a:ext>
            </a:extLst>
          </p:cNvPr>
          <p:cNvSpPr/>
          <p:nvPr/>
        </p:nvSpPr>
        <p:spPr>
          <a:xfrm>
            <a:off x="6467007" y="5439566"/>
            <a:ext cx="210207" cy="1996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Oval 13">
            <a:extLst>
              <a:ext uri="{FF2B5EF4-FFF2-40B4-BE49-F238E27FC236}">
                <a16:creationId xmlns:a16="http://schemas.microsoft.com/office/drawing/2014/main" id="{80A9B200-41E7-4E89-9DD7-60F65B51324B}"/>
              </a:ext>
            </a:extLst>
          </p:cNvPr>
          <p:cNvSpPr/>
          <p:nvPr/>
        </p:nvSpPr>
        <p:spPr>
          <a:xfrm>
            <a:off x="4960883" y="5492115"/>
            <a:ext cx="210207" cy="1996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5" name="Oval 14">
            <a:extLst>
              <a:ext uri="{FF2B5EF4-FFF2-40B4-BE49-F238E27FC236}">
                <a16:creationId xmlns:a16="http://schemas.microsoft.com/office/drawing/2014/main" id="{2CD87703-4DB4-42CF-AB25-52940C6C52BD}"/>
              </a:ext>
            </a:extLst>
          </p:cNvPr>
          <p:cNvSpPr/>
          <p:nvPr/>
        </p:nvSpPr>
        <p:spPr>
          <a:xfrm>
            <a:off x="607490" y="5439565"/>
            <a:ext cx="210207" cy="1996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 name="Oval 15">
            <a:extLst>
              <a:ext uri="{FF2B5EF4-FFF2-40B4-BE49-F238E27FC236}">
                <a16:creationId xmlns:a16="http://schemas.microsoft.com/office/drawing/2014/main" id="{3B33B007-F507-4DDE-9DC8-C1AFE9463A25}"/>
              </a:ext>
            </a:extLst>
          </p:cNvPr>
          <p:cNvSpPr/>
          <p:nvPr/>
        </p:nvSpPr>
        <p:spPr>
          <a:xfrm>
            <a:off x="5702516" y="3794696"/>
            <a:ext cx="210207" cy="1996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7" name="Oval 16">
            <a:extLst>
              <a:ext uri="{FF2B5EF4-FFF2-40B4-BE49-F238E27FC236}">
                <a16:creationId xmlns:a16="http://schemas.microsoft.com/office/drawing/2014/main" id="{B47C5B5A-36DA-4A8A-A97E-BC8B44B67A15}"/>
              </a:ext>
            </a:extLst>
          </p:cNvPr>
          <p:cNvSpPr/>
          <p:nvPr/>
        </p:nvSpPr>
        <p:spPr>
          <a:xfrm>
            <a:off x="5748893" y="5807232"/>
            <a:ext cx="210207" cy="1996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8" name="Oval 17">
            <a:extLst>
              <a:ext uri="{FF2B5EF4-FFF2-40B4-BE49-F238E27FC236}">
                <a16:creationId xmlns:a16="http://schemas.microsoft.com/office/drawing/2014/main" id="{D9E259BE-9080-4F7C-B58E-C1594E292CEB}"/>
              </a:ext>
            </a:extLst>
          </p:cNvPr>
          <p:cNvSpPr/>
          <p:nvPr/>
        </p:nvSpPr>
        <p:spPr>
          <a:xfrm>
            <a:off x="607490" y="6089404"/>
            <a:ext cx="210207" cy="1996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9" name="Rectangle 18">
            <a:extLst>
              <a:ext uri="{FF2B5EF4-FFF2-40B4-BE49-F238E27FC236}">
                <a16:creationId xmlns:a16="http://schemas.microsoft.com/office/drawing/2014/main" id="{D9B8B32B-5BE3-4F32-BA76-6D31F2CFD5DE}"/>
              </a:ext>
            </a:extLst>
          </p:cNvPr>
          <p:cNvSpPr/>
          <p:nvPr/>
        </p:nvSpPr>
        <p:spPr>
          <a:xfrm>
            <a:off x="944642" y="5322929"/>
            <a:ext cx="1763553" cy="461665"/>
          </a:xfrm>
          <a:prstGeom prst="rect">
            <a:avLst/>
          </a:prstGeom>
        </p:spPr>
        <p:txBody>
          <a:bodyPr wrap="square">
            <a:spAutoFit/>
          </a:bodyPr>
          <a:lstStyle/>
          <a:p>
            <a:r>
              <a:rPr lang="sl-SI" sz="1200" dirty="0">
                <a:latin typeface="LettrGoth12 BT" panose="020B0509020202030204" pitchFamily="49" charset="-18"/>
                <a:ea typeface="Calibri" panose="020F0502020204030204" pitchFamily="34" charset="0"/>
                <a:cs typeface="Times New Roman" panose="02020603050405020304" pitchFamily="18" charset="0"/>
              </a:rPr>
              <a:t>Detektor močnostnega področja – PR</a:t>
            </a:r>
          </a:p>
        </p:txBody>
      </p:sp>
      <p:sp>
        <p:nvSpPr>
          <p:cNvPr id="23" name="Rectangle 22">
            <a:extLst>
              <a:ext uri="{FF2B5EF4-FFF2-40B4-BE49-F238E27FC236}">
                <a16:creationId xmlns:a16="http://schemas.microsoft.com/office/drawing/2014/main" id="{03C8D0A9-7F7B-4DB4-987E-6DA8D3A1A783}"/>
              </a:ext>
            </a:extLst>
          </p:cNvPr>
          <p:cNvSpPr/>
          <p:nvPr/>
        </p:nvSpPr>
        <p:spPr>
          <a:xfrm>
            <a:off x="927281" y="5958419"/>
            <a:ext cx="1763553" cy="461665"/>
          </a:xfrm>
          <a:prstGeom prst="rect">
            <a:avLst/>
          </a:prstGeom>
        </p:spPr>
        <p:txBody>
          <a:bodyPr wrap="square">
            <a:spAutoFit/>
          </a:bodyPr>
          <a:lstStyle/>
          <a:p>
            <a:r>
              <a:rPr lang="sl-SI" sz="1200" dirty="0">
                <a:latin typeface="LettrGoth12 BT" panose="020B0509020202030204" pitchFamily="49" charset="-18"/>
                <a:ea typeface="Calibri" panose="020F0502020204030204" pitchFamily="34" charset="0"/>
                <a:cs typeface="Times New Roman" panose="02020603050405020304" pitchFamily="18" charset="0"/>
              </a:rPr>
              <a:t>Detektor vmesnega področja – IR</a:t>
            </a:r>
          </a:p>
        </p:txBody>
      </p:sp>
    </p:spTree>
    <p:extLst>
      <p:ext uri="{BB962C8B-B14F-4D97-AF65-F5344CB8AC3E}">
        <p14:creationId xmlns:p14="http://schemas.microsoft.com/office/powerpoint/2010/main" val="2890430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sl-SI" sz="1600" b="1" dirty="0">
                <a:solidFill>
                  <a:srgbClr val="00B050"/>
                </a:solidFill>
              </a:rPr>
              <a:t>Odziv NEK na potres v Petrinji</a:t>
            </a:r>
          </a:p>
        </p:txBody>
      </p:sp>
      <p:sp>
        <p:nvSpPr>
          <p:cNvPr id="2" name="Rectangle 1">
            <a:extLst>
              <a:ext uri="{FF2B5EF4-FFF2-40B4-BE49-F238E27FC236}">
                <a16:creationId xmlns:a16="http://schemas.microsoft.com/office/drawing/2014/main" id="{7BF0C5CE-7CF6-4390-9803-D350C4D6200B}"/>
              </a:ext>
            </a:extLst>
          </p:cNvPr>
          <p:cNvSpPr/>
          <p:nvPr/>
        </p:nvSpPr>
        <p:spPr>
          <a:xfrm>
            <a:off x="358588" y="915741"/>
            <a:ext cx="8102239" cy="2031325"/>
          </a:xfrm>
          <a:prstGeom prst="rect">
            <a:avLst/>
          </a:prstGeom>
        </p:spPr>
        <p:txBody>
          <a:bodyPr wrap="square">
            <a:spAutoFit/>
          </a:bodyPr>
          <a:lstStyle/>
          <a:p>
            <a:r>
              <a:rPr lang="sl-SI" b="1" dirty="0"/>
              <a:t>Odziv detektorjev nuklearne </a:t>
            </a:r>
            <a:r>
              <a:rPr lang="sl-SI" b="1" dirty="0" err="1"/>
              <a:t>inštrumentacije</a:t>
            </a:r>
            <a:endParaRPr lang="sl-SI" b="1" dirty="0"/>
          </a:p>
          <a:p>
            <a:endParaRPr lang="sl-SI" dirty="0"/>
          </a:p>
          <a:p>
            <a:pPr algn="just"/>
            <a:r>
              <a:rPr lang="sl-SI" dirty="0"/>
              <a:t>Sočasno s potresom je bilo zaznano nihanje na nuklearni </a:t>
            </a:r>
            <a:r>
              <a:rPr lang="sl-SI" dirty="0" err="1"/>
              <a:t>inštrumentaciji</a:t>
            </a:r>
            <a:r>
              <a:rPr lang="sl-SI" dirty="0"/>
              <a:t>. Zaustavitev reaktorja prožijo močnostni detektorju (PR) in sicer na koincidenco 2/4. Diagonalna detektorja sta PR43 in PR44, ki sta zaznala spremembo moči navzdol za več kot 8 %, kar je povzročilo aktivacijo </a:t>
            </a:r>
            <a:r>
              <a:rPr lang="sl-SI" b="1" dirty="0">
                <a:solidFill>
                  <a:srgbClr val="00B050"/>
                </a:solidFill>
              </a:rPr>
              <a:t>NEGATIVE RATE TRIP signala </a:t>
            </a:r>
            <a:r>
              <a:rPr lang="sl-SI" dirty="0"/>
              <a:t>- samodejna zaustavitev reaktorja.</a:t>
            </a:r>
          </a:p>
        </p:txBody>
      </p:sp>
      <p:pic>
        <p:nvPicPr>
          <p:cNvPr id="20" name="Picture 19">
            <a:extLst>
              <a:ext uri="{FF2B5EF4-FFF2-40B4-BE49-F238E27FC236}">
                <a16:creationId xmlns:a16="http://schemas.microsoft.com/office/drawing/2014/main" id="{1632B46E-3FE5-4E91-BB5C-B405FFAA6E40}"/>
              </a:ext>
            </a:extLst>
          </p:cNvPr>
          <p:cNvPicPr/>
          <p:nvPr/>
        </p:nvPicPr>
        <p:blipFill>
          <a:blip r:embed="rId2"/>
          <a:stretch>
            <a:fillRect/>
          </a:stretch>
        </p:blipFill>
        <p:spPr>
          <a:xfrm>
            <a:off x="1995730" y="2947066"/>
            <a:ext cx="6789682" cy="3722675"/>
          </a:xfrm>
          <a:prstGeom prst="rect">
            <a:avLst/>
          </a:prstGeom>
          <a:ln>
            <a:solidFill>
              <a:schemeClr val="accent1"/>
            </a:solidFill>
          </a:ln>
        </p:spPr>
      </p:pic>
      <p:cxnSp>
        <p:nvCxnSpPr>
          <p:cNvPr id="7" name="Straight Arrow Connector 6">
            <a:extLst>
              <a:ext uri="{FF2B5EF4-FFF2-40B4-BE49-F238E27FC236}">
                <a16:creationId xmlns:a16="http://schemas.microsoft.com/office/drawing/2014/main" id="{F5E62E03-508F-49DC-BA99-3048278B7326}"/>
              </a:ext>
            </a:extLst>
          </p:cNvPr>
          <p:cNvCxnSpPr>
            <a:cxnSpLocks/>
          </p:cNvCxnSpPr>
          <p:nvPr/>
        </p:nvCxnSpPr>
        <p:spPr>
          <a:xfrm flipV="1">
            <a:off x="3887592" y="3937917"/>
            <a:ext cx="1667671" cy="88571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DED2509-3196-48C8-A14F-6E4472E286C2}"/>
              </a:ext>
            </a:extLst>
          </p:cNvPr>
          <p:cNvCxnSpPr>
            <a:cxnSpLocks/>
          </p:cNvCxnSpPr>
          <p:nvPr/>
        </p:nvCxnSpPr>
        <p:spPr>
          <a:xfrm flipV="1">
            <a:off x="4734292" y="3887492"/>
            <a:ext cx="1236842" cy="143116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D164E8D-9B62-480E-BEDE-CC47F4FA684E}"/>
              </a:ext>
            </a:extLst>
          </p:cNvPr>
          <p:cNvSpPr/>
          <p:nvPr/>
        </p:nvSpPr>
        <p:spPr>
          <a:xfrm>
            <a:off x="2616712" y="4824502"/>
            <a:ext cx="1785193" cy="307777"/>
          </a:xfrm>
          <a:prstGeom prst="rect">
            <a:avLst/>
          </a:prstGeom>
        </p:spPr>
        <p:txBody>
          <a:bodyPr wrap="square">
            <a:spAutoFit/>
          </a:bodyPr>
          <a:lstStyle/>
          <a:p>
            <a:r>
              <a:rPr lang="sl-SI" sz="1400" dirty="0"/>
              <a:t>PR43 negative </a:t>
            </a:r>
            <a:r>
              <a:rPr lang="sl-SI" sz="1400" dirty="0" err="1"/>
              <a:t>rate</a:t>
            </a:r>
            <a:endParaRPr lang="sl-SI" sz="1400" dirty="0"/>
          </a:p>
        </p:txBody>
      </p:sp>
      <p:sp>
        <p:nvSpPr>
          <p:cNvPr id="24" name="Rectangle 23">
            <a:extLst>
              <a:ext uri="{FF2B5EF4-FFF2-40B4-BE49-F238E27FC236}">
                <a16:creationId xmlns:a16="http://schemas.microsoft.com/office/drawing/2014/main" id="{1F349C74-DE00-4717-8D4D-23969BB1D53B}"/>
              </a:ext>
            </a:extLst>
          </p:cNvPr>
          <p:cNvSpPr/>
          <p:nvPr/>
        </p:nvSpPr>
        <p:spPr>
          <a:xfrm>
            <a:off x="3770070" y="5369077"/>
            <a:ext cx="1785193" cy="307777"/>
          </a:xfrm>
          <a:prstGeom prst="rect">
            <a:avLst/>
          </a:prstGeom>
        </p:spPr>
        <p:txBody>
          <a:bodyPr wrap="square">
            <a:spAutoFit/>
          </a:bodyPr>
          <a:lstStyle/>
          <a:p>
            <a:r>
              <a:rPr lang="sl-SI" sz="1400" dirty="0"/>
              <a:t>PR44 negative </a:t>
            </a:r>
            <a:r>
              <a:rPr lang="sl-SI" sz="1400" dirty="0" err="1"/>
              <a:t>rate</a:t>
            </a:r>
            <a:endParaRPr lang="sl-SI" sz="1400" dirty="0"/>
          </a:p>
        </p:txBody>
      </p:sp>
      <p:sp>
        <p:nvSpPr>
          <p:cNvPr id="26" name="Rectangle 25">
            <a:extLst>
              <a:ext uri="{FF2B5EF4-FFF2-40B4-BE49-F238E27FC236}">
                <a16:creationId xmlns:a16="http://schemas.microsoft.com/office/drawing/2014/main" id="{E75DE7AB-52E3-432D-B61D-2DEA2064E933}"/>
              </a:ext>
            </a:extLst>
          </p:cNvPr>
          <p:cNvSpPr/>
          <p:nvPr/>
        </p:nvSpPr>
        <p:spPr>
          <a:xfrm>
            <a:off x="157203" y="3769950"/>
            <a:ext cx="1838527" cy="2416880"/>
          </a:xfrm>
          <a:prstGeom prst="rect">
            <a:avLst/>
          </a:prstGeom>
        </p:spPr>
        <p:txBody>
          <a:bodyPr wrap="square">
            <a:spAutoFit/>
          </a:bodyPr>
          <a:lstStyle/>
          <a:p>
            <a:pPr algn="ctr">
              <a:lnSpc>
                <a:spcPct val="107000"/>
              </a:lnSpc>
              <a:spcAft>
                <a:spcPts val="800"/>
              </a:spcAft>
            </a:pPr>
            <a:r>
              <a:rPr lang="sl-SI" sz="1500" dirty="0">
                <a:latin typeface="LettrGoth12 BT" panose="020B0509020202030204" pitchFamily="49" charset="-18"/>
                <a:ea typeface="Calibri" panose="020F0502020204030204" pitchFamily="34" charset="0"/>
                <a:cs typeface="Times New Roman" panose="02020603050405020304" pitchFamily="18" charset="0"/>
              </a:rPr>
              <a:t>Indikacije PR </a:t>
            </a:r>
            <a:r>
              <a:rPr lang="sl-SI" sz="1500" dirty="0" err="1">
                <a:latin typeface="LettrGoth12 BT" panose="020B0509020202030204" pitchFamily="49" charset="-18"/>
                <a:ea typeface="Calibri" panose="020F0502020204030204" pitchFamily="34" charset="0"/>
                <a:cs typeface="Times New Roman" panose="02020603050405020304" pitchFamily="18" charset="0"/>
              </a:rPr>
              <a:t>instrumentacije</a:t>
            </a:r>
            <a:r>
              <a:rPr lang="sl-SI" sz="1500" dirty="0">
                <a:latin typeface="LettrGoth12 BT" panose="020B0509020202030204" pitchFamily="49" charset="-18"/>
                <a:ea typeface="Calibri" panose="020F0502020204030204" pitchFamily="34" charset="0"/>
                <a:cs typeface="Times New Roman" panose="02020603050405020304" pitchFamily="18" charset="0"/>
              </a:rPr>
              <a:t>.</a:t>
            </a:r>
          </a:p>
          <a:p>
            <a:pPr algn="ctr">
              <a:lnSpc>
                <a:spcPct val="107000"/>
              </a:lnSpc>
              <a:spcAft>
                <a:spcPts val="800"/>
              </a:spcAft>
            </a:pPr>
            <a:endParaRPr lang="sl-SI" sz="1500" dirty="0">
              <a:latin typeface="LettrGoth12 BT" panose="020B0509020202030204" pitchFamily="49" charset="-18"/>
              <a:ea typeface="Calibri" panose="020F0502020204030204" pitchFamily="34" charset="0"/>
              <a:cs typeface="Times New Roman" panose="02020603050405020304" pitchFamily="18" charset="0"/>
            </a:endParaRPr>
          </a:p>
          <a:p>
            <a:pPr algn="ctr">
              <a:lnSpc>
                <a:spcPct val="107000"/>
              </a:lnSpc>
              <a:spcAft>
                <a:spcPts val="800"/>
              </a:spcAft>
            </a:pPr>
            <a:r>
              <a:rPr lang="sl-SI" sz="1500" dirty="0">
                <a:latin typeface="LettrGoth12 BT" panose="020B0509020202030204" pitchFamily="49" charset="-18"/>
                <a:ea typeface="Calibri" panose="020F0502020204030204" pitchFamily="34" charset="0"/>
                <a:cs typeface="Times New Roman" panose="02020603050405020304" pitchFamily="18" charset="0"/>
              </a:rPr>
              <a:t>Opazno je nihanje indikacije tudi po zaustavitvi reaktorja.</a:t>
            </a:r>
            <a:endParaRPr lang="sl-SI" sz="15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sl-SI" dirty="0">
                <a:latin typeface="LettrGoth12 BT" panose="020B0509020202030204" pitchFamily="49" charset="-18"/>
                <a:ea typeface="Calibri" panose="020F0502020204030204" pitchFamily="34" charset="0"/>
                <a:cs typeface="Times New Roman" panose="02020603050405020304" pitchFamily="18" charset="0"/>
              </a:rPr>
              <a:t> </a:t>
            </a:r>
            <a:endParaRPr lang="sl-SI"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1163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sl-SI" sz="1600" b="1" dirty="0">
                <a:solidFill>
                  <a:srgbClr val="00B050"/>
                </a:solidFill>
              </a:rPr>
              <a:t>Odziv NEK na potres v Petrinji</a:t>
            </a:r>
          </a:p>
        </p:txBody>
      </p:sp>
      <p:sp>
        <p:nvSpPr>
          <p:cNvPr id="2" name="Rectangle 1">
            <a:extLst>
              <a:ext uri="{FF2B5EF4-FFF2-40B4-BE49-F238E27FC236}">
                <a16:creationId xmlns:a16="http://schemas.microsoft.com/office/drawing/2014/main" id="{7BF0C5CE-7CF6-4390-9803-D350C4D6200B}"/>
              </a:ext>
            </a:extLst>
          </p:cNvPr>
          <p:cNvSpPr/>
          <p:nvPr/>
        </p:nvSpPr>
        <p:spPr>
          <a:xfrm>
            <a:off x="358588" y="915741"/>
            <a:ext cx="8102239" cy="369332"/>
          </a:xfrm>
          <a:prstGeom prst="rect">
            <a:avLst/>
          </a:prstGeom>
        </p:spPr>
        <p:txBody>
          <a:bodyPr wrap="square">
            <a:spAutoFit/>
          </a:bodyPr>
          <a:lstStyle/>
          <a:p>
            <a:r>
              <a:rPr lang="sl-SI" b="1" dirty="0"/>
              <a:t>Odziv detektorjev nuklearne </a:t>
            </a:r>
            <a:r>
              <a:rPr lang="sl-SI" b="1" dirty="0" err="1"/>
              <a:t>inštrumentacije</a:t>
            </a:r>
            <a:endParaRPr lang="sl-SI" b="1" dirty="0"/>
          </a:p>
        </p:txBody>
      </p:sp>
      <p:sp>
        <p:nvSpPr>
          <p:cNvPr id="4" name="Rectangle 3">
            <a:extLst>
              <a:ext uri="{FF2B5EF4-FFF2-40B4-BE49-F238E27FC236}">
                <a16:creationId xmlns:a16="http://schemas.microsoft.com/office/drawing/2014/main" id="{9685770F-C558-403B-A1D9-40EF05AF9101}"/>
              </a:ext>
            </a:extLst>
          </p:cNvPr>
          <p:cNvSpPr/>
          <p:nvPr/>
        </p:nvSpPr>
        <p:spPr>
          <a:xfrm>
            <a:off x="358587" y="3429000"/>
            <a:ext cx="3378451" cy="2308324"/>
          </a:xfrm>
          <a:prstGeom prst="rect">
            <a:avLst/>
          </a:prstGeom>
        </p:spPr>
        <p:txBody>
          <a:bodyPr wrap="square">
            <a:spAutoFit/>
          </a:bodyPr>
          <a:lstStyle/>
          <a:p>
            <a:r>
              <a:rPr lang="sl-SI" dirty="0"/>
              <a:t>Premik detektorjev v smeri potresa korelira s frekvenco samega potresa – cca 2Hz. </a:t>
            </a:r>
          </a:p>
          <a:p>
            <a:endParaRPr lang="sl-SI" dirty="0"/>
          </a:p>
          <a:p>
            <a:r>
              <a:rPr lang="sl-SI" dirty="0"/>
              <a:t>Detektorji imajo večjo tendenco po indikaciji nižjega kot višjega nevtronskega fluksa.</a:t>
            </a:r>
          </a:p>
        </p:txBody>
      </p:sp>
      <p:pic>
        <p:nvPicPr>
          <p:cNvPr id="11" name="Picture 10">
            <a:extLst>
              <a:ext uri="{FF2B5EF4-FFF2-40B4-BE49-F238E27FC236}">
                <a16:creationId xmlns:a16="http://schemas.microsoft.com/office/drawing/2014/main" id="{F5150760-E352-4468-9E34-DAB08F9A9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5247" y="1855106"/>
            <a:ext cx="4241964" cy="3288461"/>
          </a:xfrm>
          <a:prstGeom prst="rect">
            <a:avLst/>
          </a:prstGeom>
          <a:ln>
            <a:solidFill>
              <a:schemeClr val="accent1"/>
            </a:solidFill>
          </a:ln>
        </p:spPr>
      </p:pic>
      <p:pic>
        <p:nvPicPr>
          <p:cNvPr id="12" name="Picture 11">
            <a:extLst>
              <a:ext uri="{FF2B5EF4-FFF2-40B4-BE49-F238E27FC236}">
                <a16:creationId xmlns:a16="http://schemas.microsoft.com/office/drawing/2014/main" id="{FEFAF715-0C56-46D4-93B3-95CB5C1529F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7038" y="4608921"/>
            <a:ext cx="2766130" cy="2209358"/>
          </a:xfrm>
          <a:prstGeom prst="rect">
            <a:avLst/>
          </a:prstGeom>
          <a:noFill/>
          <a:ln>
            <a:solidFill>
              <a:srgbClr val="000000"/>
            </a:solidFill>
          </a:ln>
        </p:spPr>
      </p:pic>
      <p:sp>
        <p:nvSpPr>
          <p:cNvPr id="5" name="Rectangle 4">
            <a:extLst>
              <a:ext uri="{FF2B5EF4-FFF2-40B4-BE49-F238E27FC236}">
                <a16:creationId xmlns:a16="http://schemas.microsoft.com/office/drawing/2014/main" id="{96026D55-B5B6-44DC-A292-664C012C68A7}"/>
              </a:ext>
            </a:extLst>
          </p:cNvPr>
          <p:cNvSpPr/>
          <p:nvPr/>
        </p:nvSpPr>
        <p:spPr>
          <a:xfrm>
            <a:off x="358587" y="1694603"/>
            <a:ext cx="3666660" cy="1477328"/>
          </a:xfrm>
          <a:prstGeom prst="rect">
            <a:avLst/>
          </a:prstGeom>
        </p:spPr>
        <p:txBody>
          <a:bodyPr wrap="square">
            <a:spAutoFit/>
          </a:bodyPr>
          <a:lstStyle/>
          <a:p>
            <a:r>
              <a:rPr lang="sl-SI" dirty="0"/>
              <a:t>Podoben odziv so zaznali detektorji vmesnega območja (IR), vendar slednji ne prožijo zaustavitve reaktorja na polni moči. </a:t>
            </a:r>
          </a:p>
        </p:txBody>
      </p:sp>
      <p:pic>
        <p:nvPicPr>
          <p:cNvPr id="14" name="Picture 13">
            <a:extLst>
              <a:ext uri="{FF2B5EF4-FFF2-40B4-BE49-F238E27FC236}">
                <a16:creationId xmlns:a16="http://schemas.microsoft.com/office/drawing/2014/main" id="{2595BEEF-8A47-410E-BCA0-8217FD9BAAF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6229" y="321517"/>
            <a:ext cx="2523249" cy="2209358"/>
          </a:xfrm>
          <a:prstGeom prst="rect">
            <a:avLst/>
          </a:prstGeom>
          <a:noFill/>
          <a:ln>
            <a:solidFill>
              <a:srgbClr val="000000"/>
            </a:solidFill>
          </a:ln>
        </p:spPr>
      </p:pic>
    </p:spTree>
    <p:extLst>
      <p:ext uri="{BB962C8B-B14F-4D97-AF65-F5344CB8AC3E}">
        <p14:creationId xmlns:p14="http://schemas.microsoft.com/office/powerpoint/2010/main" val="2481911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sl-SI" sz="1600" b="1" dirty="0">
                <a:solidFill>
                  <a:srgbClr val="00B050"/>
                </a:solidFill>
              </a:rPr>
              <a:t>Odziv NEK na potres v Petrinji</a:t>
            </a:r>
          </a:p>
        </p:txBody>
      </p:sp>
      <p:sp>
        <p:nvSpPr>
          <p:cNvPr id="2" name="Rectangle 1">
            <a:extLst>
              <a:ext uri="{FF2B5EF4-FFF2-40B4-BE49-F238E27FC236}">
                <a16:creationId xmlns:a16="http://schemas.microsoft.com/office/drawing/2014/main" id="{7BF0C5CE-7CF6-4390-9803-D350C4D6200B}"/>
              </a:ext>
            </a:extLst>
          </p:cNvPr>
          <p:cNvSpPr/>
          <p:nvPr/>
        </p:nvSpPr>
        <p:spPr>
          <a:xfrm>
            <a:off x="358588" y="915741"/>
            <a:ext cx="8102239" cy="369332"/>
          </a:xfrm>
          <a:prstGeom prst="rect">
            <a:avLst/>
          </a:prstGeom>
        </p:spPr>
        <p:txBody>
          <a:bodyPr wrap="square">
            <a:spAutoFit/>
          </a:bodyPr>
          <a:lstStyle/>
          <a:p>
            <a:r>
              <a:rPr lang="sl-SI" b="1" dirty="0"/>
              <a:t>Detektorji vmesnega in močnostnega področja (IR&amp;PR)</a:t>
            </a:r>
          </a:p>
        </p:txBody>
      </p:sp>
      <p:sp>
        <p:nvSpPr>
          <p:cNvPr id="5" name="Rectangle 4">
            <a:extLst>
              <a:ext uri="{FF2B5EF4-FFF2-40B4-BE49-F238E27FC236}">
                <a16:creationId xmlns:a16="http://schemas.microsoft.com/office/drawing/2014/main" id="{96026D55-B5B6-44DC-A292-664C012C68A7}"/>
              </a:ext>
            </a:extLst>
          </p:cNvPr>
          <p:cNvSpPr/>
          <p:nvPr/>
        </p:nvSpPr>
        <p:spPr>
          <a:xfrm>
            <a:off x="358586" y="1694603"/>
            <a:ext cx="8364999" cy="3139321"/>
          </a:xfrm>
          <a:prstGeom prst="rect">
            <a:avLst/>
          </a:prstGeom>
        </p:spPr>
        <p:txBody>
          <a:bodyPr wrap="square">
            <a:spAutoFit/>
          </a:bodyPr>
          <a:lstStyle/>
          <a:p>
            <a:pPr algn="just"/>
            <a:r>
              <a:rPr lang="sl-SI" dirty="0"/>
              <a:t>IR detektorji so kompenzirane ionizacijske celice, ki imajo na površini polietilensko oblogo, z namenom moderacije hitrih nevtronov v termične ter detekcijo preko izotopa B10. Tako </a:t>
            </a:r>
            <a:r>
              <a:rPr lang="sl-SI" b="1" dirty="0">
                <a:solidFill>
                  <a:srgbClr val="00B050"/>
                </a:solidFill>
              </a:rPr>
              <a:t>IR detektorji zaznajo hitri in termični fluks </a:t>
            </a:r>
            <a:r>
              <a:rPr lang="sl-SI" dirty="0"/>
              <a:t>nevtronov (oz. totalni fluks).</a:t>
            </a:r>
          </a:p>
          <a:p>
            <a:pPr algn="just"/>
            <a:endParaRPr lang="sl-SI" dirty="0"/>
          </a:p>
          <a:p>
            <a:pPr algn="just"/>
            <a:r>
              <a:rPr lang="sl-SI" b="1" dirty="0">
                <a:solidFill>
                  <a:srgbClr val="00B050"/>
                </a:solidFill>
              </a:rPr>
              <a:t>PR detektorji v NEK nimajo polietilenske obloge in tako zaznavajo večinoma termični fluks</a:t>
            </a:r>
            <a:r>
              <a:rPr lang="sl-SI" dirty="0"/>
              <a:t>, ki se nahaja v okolici detektorja. Termični fluks je prevladujoč ob biološkem ščitu (betonski steni), saj se na tem mestu hitri nevtroni moderirajo in reflektirajo.</a:t>
            </a:r>
          </a:p>
          <a:p>
            <a:pPr algn="just"/>
            <a:endParaRPr lang="sl-SI" dirty="0"/>
          </a:p>
          <a:p>
            <a:pPr algn="just"/>
            <a:r>
              <a:rPr lang="sl-SI" dirty="0"/>
              <a:t> </a:t>
            </a:r>
          </a:p>
        </p:txBody>
      </p:sp>
      <p:pic>
        <p:nvPicPr>
          <p:cNvPr id="7" name="Picture 6">
            <a:extLst>
              <a:ext uri="{FF2B5EF4-FFF2-40B4-BE49-F238E27FC236}">
                <a16:creationId xmlns:a16="http://schemas.microsoft.com/office/drawing/2014/main" id="{B32129C0-0EDD-45F1-AF31-FE792A78DC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057" y="4375289"/>
            <a:ext cx="1747402" cy="2063258"/>
          </a:xfrm>
          <a:prstGeom prst="rect">
            <a:avLst/>
          </a:prstGeom>
          <a:ln>
            <a:solidFill>
              <a:schemeClr val="accent1"/>
            </a:solidFill>
          </a:ln>
        </p:spPr>
      </p:pic>
      <p:pic>
        <p:nvPicPr>
          <p:cNvPr id="9" name="Picture 8">
            <a:extLst>
              <a:ext uri="{FF2B5EF4-FFF2-40B4-BE49-F238E27FC236}">
                <a16:creationId xmlns:a16="http://schemas.microsoft.com/office/drawing/2014/main" id="{ED28BB2C-A1B7-4228-8975-211FB9329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5733" y="4326137"/>
            <a:ext cx="1606855" cy="2187603"/>
          </a:xfrm>
          <a:prstGeom prst="rect">
            <a:avLst/>
          </a:prstGeom>
          <a:ln>
            <a:solidFill>
              <a:schemeClr val="accent1"/>
            </a:solidFill>
          </a:ln>
        </p:spPr>
      </p:pic>
      <p:sp>
        <p:nvSpPr>
          <p:cNvPr id="10" name="Rectangle 9">
            <a:extLst>
              <a:ext uri="{FF2B5EF4-FFF2-40B4-BE49-F238E27FC236}">
                <a16:creationId xmlns:a16="http://schemas.microsoft.com/office/drawing/2014/main" id="{AA5844E1-7A73-4EC7-8BFF-A1F9B30B13BE}"/>
              </a:ext>
            </a:extLst>
          </p:cNvPr>
          <p:cNvSpPr/>
          <p:nvPr/>
        </p:nvSpPr>
        <p:spPr>
          <a:xfrm>
            <a:off x="945565" y="4704336"/>
            <a:ext cx="1381492" cy="1477328"/>
          </a:xfrm>
          <a:prstGeom prst="rect">
            <a:avLst/>
          </a:prstGeom>
        </p:spPr>
        <p:txBody>
          <a:bodyPr wrap="square">
            <a:spAutoFit/>
          </a:bodyPr>
          <a:lstStyle/>
          <a:p>
            <a:r>
              <a:rPr lang="sl-SI" sz="1500" dirty="0">
                <a:latin typeface="LettrGoth12 BT" panose="020B0509020202030204" pitchFamily="49" charset="-18"/>
                <a:ea typeface="Calibri" panose="020F0502020204030204" pitchFamily="34" charset="0"/>
                <a:cs typeface="Times New Roman" panose="02020603050405020304" pitchFamily="18" charset="0"/>
              </a:rPr>
              <a:t>IR detektor. Ohišje iz Aluminija in polietilenska obloga – moderator. </a:t>
            </a:r>
            <a:endParaRPr lang="sl-SI" sz="1500" dirty="0"/>
          </a:p>
        </p:txBody>
      </p:sp>
      <p:sp>
        <p:nvSpPr>
          <p:cNvPr id="15" name="Rectangle 14">
            <a:extLst>
              <a:ext uri="{FF2B5EF4-FFF2-40B4-BE49-F238E27FC236}">
                <a16:creationId xmlns:a16="http://schemas.microsoft.com/office/drawing/2014/main" id="{7BCAADB1-1261-4A26-923B-821D1CDE0EFD}"/>
              </a:ext>
            </a:extLst>
          </p:cNvPr>
          <p:cNvSpPr/>
          <p:nvPr/>
        </p:nvSpPr>
        <p:spPr>
          <a:xfrm>
            <a:off x="5041053" y="4833924"/>
            <a:ext cx="1387365" cy="784830"/>
          </a:xfrm>
          <a:prstGeom prst="rect">
            <a:avLst/>
          </a:prstGeom>
        </p:spPr>
        <p:txBody>
          <a:bodyPr wrap="square">
            <a:spAutoFit/>
          </a:bodyPr>
          <a:lstStyle/>
          <a:p>
            <a:r>
              <a:rPr lang="sl-SI" sz="1500" dirty="0">
                <a:latin typeface="LettrGoth12 BT" panose="020B0509020202030204" pitchFamily="49" charset="-18"/>
                <a:ea typeface="Calibri" panose="020F0502020204030204" pitchFamily="34" charset="0"/>
                <a:cs typeface="Times New Roman" panose="02020603050405020304" pitchFamily="18" charset="0"/>
              </a:rPr>
              <a:t>PR detektor. Zgolj Al ohišje.</a:t>
            </a:r>
            <a:endParaRPr lang="sl-SI" sz="1500" dirty="0"/>
          </a:p>
        </p:txBody>
      </p:sp>
    </p:spTree>
    <p:extLst>
      <p:ext uri="{BB962C8B-B14F-4D97-AF65-F5344CB8AC3E}">
        <p14:creationId xmlns:p14="http://schemas.microsoft.com/office/powerpoint/2010/main" val="50114016"/>
      </p:ext>
    </p:extLst>
  </p:cSld>
  <p:clrMapOvr>
    <a:masterClrMapping/>
  </p:clrMapOvr>
</p:sld>
</file>

<file path=ppt/theme/theme1.xml><?xml version="1.0" encoding="utf-8"?>
<a:theme xmlns:a="http://schemas.openxmlformats.org/drawingml/2006/main" name="Prosojnica NEK 03.12. MZ demo template re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K PP">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seb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K PP">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lavna prosojnic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K PP">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Zadnja prosojnic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K PP">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39B1AB70197346A02A34A0D34382BE" ma:contentTypeVersion="1" ma:contentTypeDescription="Create a new document." ma:contentTypeScope="" ma:versionID="8cd61680c7696e98e76f0a8055c9d28b">
  <xsd:schema xmlns:xsd="http://www.w3.org/2001/XMLSchema" xmlns:xs="http://www.w3.org/2001/XMLSchema" xmlns:p="http://schemas.microsoft.com/office/2006/metadata/properties" xmlns:ns2="29dac224-6a54-4771-8990-a6a34688c48b" targetNamespace="http://schemas.microsoft.com/office/2006/metadata/properties" ma:root="true" ma:fieldsID="7930fc1573041ebf14b14c8aefb7b2be" ns2:_="">
    <xsd:import namespace="29dac224-6a54-4771-8990-a6a34688c48b"/>
    <xsd:element name="properties">
      <xsd:complexType>
        <xsd:sequence>
          <xsd:element name="documentManagement">
            <xsd:complexType>
              <xsd:all>
                <xsd:element ref="ns2:TI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dac224-6a54-4771-8990-a6a34688c48b" elementFormDefault="qualified">
    <xsd:import namespace="http://schemas.microsoft.com/office/2006/documentManagement/types"/>
    <xsd:import namespace="http://schemas.microsoft.com/office/infopath/2007/PartnerControls"/>
    <xsd:element name="TIP" ma:index="8" nillable="true" ma:displayName="TIP" ma:format="Dropdown" ma:internalName="TIP">
      <xsd:simpleType>
        <xsd:union memberTypes="dms:Text">
          <xsd:simpleType>
            <xsd:restriction base="dms:Choice">
              <xsd:enumeration value="NEK"/>
              <xsd:enumeration value="ING"/>
              <xsd:enumeration value="ADM"/>
              <xsd:enumeration value="NAB"/>
              <xsd:enumeration value="FIN"/>
              <xsd:enumeration value="INFO"/>
              <xsd:enumeration value="VAR"/>
              <xsd:enumeration value="TO.VZSKL"/>
              <xsd:enumeration value="TO.VZST"/>
              <xsd:enumeration value="TO.PRSI"/>
              <xsd:enumeration value="TO.KM"/>
              <xsd:enumeration value="SU"/>
              <xsd:enumeration value="TO.PR"/>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IP xmlns="29dac224-6a54-4771-8990-a6a34688c48b">NEK</TIP>
  </documentManagement>
</p:properties>
</file>

<file path=customXml/itemProps1.xml><?xml version="1.0" encoding="utf-8"?>
<ds:datastoreItem xmlns:ds="http://schemas.openxmlformats.org/officeDocument/2006/customXml" ds:itemID="{72219867-2F07-49C1-9244-FD3EC932DD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dac224-6a54-4771-8990-a6a34688c4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4E4746-DFF1-4C0D-8225-AEBFD978C869}">
  <ds:schemaRefs>
    <ds:schemaRef ds:uri="http://schemas.microsoft.com/sharepoint/v3/contenttype/forms"/>
  </ds:schemaRefs>
</ds:datastoreItem>
</file>

<file path=customXml/itemProps3.xml><?xml version="1.0" encoding="utf-8"?>
<ds:datastoreItem xmlns:ds="http://schemas.openxmlformats.org/officeDocument/2006/customXml" ds:itemID="{75C3AE25-D11E-4D88-AF16-CA669147EB00}">
  <ds:schemaRefs>
    <ds:schemaRef ds:uri="http://schemas.microsoft.com/office/infopath/2007/PartnerControls"/>
    <ds:schemaRef ds:uri="http://purl.org/dc/elements/1.1/"/>
    <ds:schemaRef ds:uri="http://schemas.microsoft.com/office/2006/metadata/properties"/>
    <ds:schemaRef ds:uri="29dac224-6a54-4771-8990-a6a34688c48b"/>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SSP_predstavitev</Template>
  <TotalTime>5986</TotalTime>
  <Words>1525</Words>
  <Application>Microsoft Office PowerPoint</Application>
  <PresentationFormat>On-screen Show (4:3)</PresentationFormat>
  <Paragraphs>117</Paragraphs>
  <Slides>16</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16</vt:i4>
      </vt:variant>
    </vt:vector>
  </HeadingPairs>
  <TitlesOfParts>
    <vt:vector size="25" baseType="lpstr">
      <vt:lpstr>Arial</vt:lpstr>
      <vt:lpstr>Calibri</vt:lpstr>
      <vt:lpstr>LettrGoth12 BT</vt:lpstr>
      <vt:lpstr>Tahoma</vt:lpstr>
      <vt:lpstr>Wingdings</vt:lpstr>
      <vt:lpstr>Prosojnica NEK 03.12. MZ demo template rev.3</vt:lpstr>
      <vt:lpstr>Vsebina</vt:lpstr>
      <vt:lpstr>Glavna prosojnica</vt:lpstr>
      <vt:lpstr>Zadnja prosojnica</vt:lpstr>
      <vt:lpstr>PowerPoint Presentation</vt:lpstr>
      <vt:lpstr>Odziv NEK na potres v Petrinji</vt:lpstr>
      <vt:lpstr>Odziv NEK na potres v Petrinji</vt:lpstr>
      <vt:lpstr>Odziv NEK na potres v Petrinji</vt:lpstr>
      <vt:lpstr>Odziv NEK na potres v Petrinji</vt:lpstr>
      <vt:lpstr>Odziv NEK na potres v Petrinji</vt:lpstr>
      <vt:lpstr>Odziv NEK na potres v Petrinji</vt:lpstr>
      <vt:lpstr>Odziv NEK na potres v Petrinji</vt:lpstr>
      <vt:lpstr>Odziv NEK na potres v Petrinji</vt:lpstr>
      <vt:lpstr>Odziv NEK na potres v Petrinji</vt:lpstr>
      <vt:lpstr>Odziv NEK na potres v Petrinji</vt:lpstr>
      <vt:lpstr>Odziv NEK na potres v Petrinji</vt:lpstr>
      <vt:lpstr>Odziv NEK na potres v Petrinji</vt:lpstr>
      <vt:lpstr>Odziv NEK na potres v Petrinji</vt:lpstr>
      <vt:lpstr>Odziv NEK na potres v Petrinji</vt:lpstr>
      <vt:lpstr>PowerPoint Presentation</vt:lpstr>
    </vt:vector>
  </TitlesOfParts>
  <Company>NEK d.o.o.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Senegovic Marko</dc:creator>
  <cp:lastModifiedBy>Zdenko Tonković</cp:lastModifiedBy>
  <cp:revision>498</cp:revision>
  <cp:lastPrinted>2019-11-14T10:40:59Z</cp:lastPrinted>
  <dcterms:created xsi:type="dcterms:W3CDTF">2017-09-11T06:57:57Z</dcterms:created>
  <dcterms:modified xsi:type="dcterms:W3CDTF">2021-03-30T06:57:09Z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0x0101005A39B1AB70197346A02A34A0D34382BE</vt:lpwstr>
  </property>
</Properties>
</file>