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8"/>
  </p:notesMasterIdLst>
  <p:sldIdLst>
    <p:sldId id="256" r:id="rId4"/>
    <p:sldId id="260" r:id="rId5"/>
    <p:sldId id="261" r:id="rId6"/>
    <p:sldId id="262" r:id="rId7"/>
    <p:sldId id="257" r:id="rId8"/>
    <p:sldId id="258" r:id="rId9"/>
    <p:sldId id="259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9" r:id="rId25"/>
    <p:sldId id="278" r:id="rId26"/>
    <p:sldId id="280" r:id="rId2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file:///C:\Users\kstih\Documents\Aranziranje\Dropbox\Public\sluzbeni\180928TrzisteElEn\2018Q1cijene%20energije.xlsx" TargetMode="External"/><Relationship Id="rId1" Type="http://schemas.openxmlformats.org/officeDocument/2006/relationships/image" Target="../media/image7.jpg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kstih\Documents\Aranziranje\Dropbox\Public\sluzbeni\180928TrzisteElEn\cropex1809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kstih\Documents\Aranziranje\Dropbox\Public\sluzbeni\180928TrzisteElEn\cropex180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stih\Documents\Aranziranje\Dropbox\Public\sluzbeni\bilance\OIE_Hrvatska_Slovenij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b="1" i="0" baseline="0"/>
              <a:t>Cijene električne energije u EU, prva polovina 2017.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Električna energija, kućanstva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0DB-45DE-86E3-E12376974E78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0DB-45DE-86E3-E12376974E78}"/>
              </c:ext>
            </c:extLst>
          </c:dPt>
          <c:cat>
            <c:strRef>
              <c:f>Sheet1!$A$5:$A$33</c:f>
              <c:strCache>
                <c:ptCount val="29"/>
                <c:pt idx="0">
                  <c:v>Švedska</c:v>
                </c:pt>
                <c:pt idx="1">
                  <c:v>Republika Češka</c:v>
                </c:pt>
                <c:pt idx="2">
                  <c:v>Finska</c:v>
                </c:pt>
                <c:pt idx="3">
                  <c:v>Luksembourg</c:v>
                </c:pt>
                <c:pt idx="4">
                  <c:v>Slovenija</c:v>
                </c:pt>
                <c:pt idx="5">
                  <c:v>Bugarska</c:v>
                </c:pt>
                <c:pt idx="6">
                  <c:v>Mađarska</c:v>
                </c:pt>
                <c:pt idx="7">
                  <c:v>Rumunjska</c:v>
                </c:pt>
                <c:pt idx="8">
                  <c:v>Litva</c:v>
                </c:pt>
                <c:pt idx="9">
                  <c:v>Hrvatska</c:v>
                </c:pt>
                <c:pt idx="10">
                  <c:v>Poljska</c:v>
                </c:pt>
                <c:pt idx="11">
                  <c:v>Estonija</c:v>
                </c:pt>
                <c:pt idx="12">
                  <c:v>Nizozemska</c:v>
                </c:pt>
                <c:pt idx="13">
                  <c:v>Francuska</c:v>
                </c:pt>
                <c:pt idx="14">
                  <c:v>Danska</c:v>
                </c:pt>
                <c:pt idx="15">
                  <c:v>Austrija</c:v>
                </c:pt>
                <c:pt idx="16">
                  <c:v>Španjolska</c:v>
                </c:pt>
                <c:pt idx="17">
                  <c:v>Grčka</c:v>
                </c:pt>
                <c:pt idx="18">
                  <c:v>Belgija</c:v>
                </c:pt>
                <c:pt idx="19">
                  <c:v>EU-28</c:v>
                </c:pt>
                <c:pt idx="20">
                  <c:v>Portugal</c:v>
                </c:pt>
                <c:pt idx="21">
                  <c:v>Irska</c:v>
                </c:pt>
                <c:pt idx="22">
                  <c:v>Letonija</c:v>
                </c:pt>
                <c:pt idx="23">
                  <c:v>Slovačka</c:v>
                </c:pt>
                <c:pt idx="24">
                  <c:v>Velika Britanija</c:v>
                </c:pt>
                <c:pt idx="25">
                  <c:v>Malta</c:v>
                </c:pt>
                <c:pt idx="26">
                  <c:v>Njemačka</c:v>
                </c:pt>
                <c:pt idx="27">
                  <c:v>Cipar</c:v>
                </c:pt>
                <c:pt idx="28">
                  <c:v>Italija</c:v>
                </c:pt>
              </c:strCache>
            </c:strRef>
          </c:cat>
          <c:val>
            <c:numRef>
              <c:f>Sheet1!$B$5:$B$33</c:f>
              <c:numCache>
                <c:formatCode>0</c:formatCode>
                <c:ptCount val="29"/>
                <c:pt idx="0">
                  <c:v>19.36</c:v>
                </c:pt>
                <c:pt idx="1">
                  <c:v>14.38</c:v>
                </c:pt>
                <c:pt idx="2">
                  <c:v>15.81</c:v>
                </c:pt>
                <c:pt idx="3">
                  <c:v>16.149999999999999</c:v>
                </c:pt>
                <c:pt idx="4">
                  <c:v>16.09</c:v>
                </c:pt>
                <c:pt idx="5">
                  <c:v>9.5500000000000007</c:v>
                </c:pt>
                <c:pt idx="6">
                  <c:v>11.25</c:v>
                </c:pt>
                <c:pt idx="7">
                  <c:v>11.98</c:v>
                </c:pt>
                <c:pt idx="8">
                  <c:v>11.16</c:v>
                </c:pt>
                <c:pt idx="9">
                  <c:v>11.96</c:v>
                </c:pt>
                <c:pt idx="10">
                  <c:v>14.57</c:v>
                </c:pt>
                <c:pt idx="11">
                  <c:v>12.07</c:v>
                </c:pt>
                <c:pt idx="12">
                  <c:v>15.62</c:v>
                </c:pt>
                <c:pt idx="13">
                  <c:v>16.899999999999999</c:v>
                </c:pt>
                <c:pt idx="14">
                  <c:v>30.49</c:v>
                </c:pt>
                <c:pt idx="15">
                  <c:v>19.5</c:v>
                </c:pt>
                <c:pt idx="16">
                  <c:v>22.96</c:v>
                </c:pt>
                <c:pt idx="17">
                  <c:v>19.36</c:v>
                </c:pt>
                <c:pt idx="18">
                  <c:v>27.99</c:v>
                </c:pt>
                <c:pt idx="19">
                  <c:v>20.41</c:v>
                </c:pt>
                <c:pt idx="20">
                  <c:v>22.84</c:v>
                </c:pt>
                <c:pt idx="21">
                  <c:v>23.05</c:v>
                </c:pt>
                <c:pt idx="22">
                  <c:v>15.86</c:v>
                </c:pt>
                <c:pt idx="23">
                  <c:v>14.35</c:v>
                </c:pt>
                <c:pt idx="24">
                  <c:v>17.66</c:v>
                </c:pt>
                <c:pt idx="25">
                  <c:v>12.78</c:v>
                </c:pt>
                <c:pt idx="26">
                  <c:v>30.48</c:v>
                </c:pt>
                <c:pt idx="27">
                  <c:v>18.63</c:v>
                </c:pt>
                <c:pt idx="28">
                  <c:v>21.42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0DB-45DE-86E3-E12376974E78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Električna energija, industrija</c:v>
                </c:pt>
              </c:strCache>
            </c:strRef>
          </c:tx>
          <c:spPr>
            <a:solidFill>
              <a:srgbClr val="FFCCFF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9"/>
            <c:invertIfNegative val="0"/>
            <c:bubble3D val="0"/>
            <c:spPr>
              <a:blipFill dpi="0" rotWithShape="1">
                <a:blip xmlns:r="http://schemas.openxmlformats.org/officeDocument/2006/relationships"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0DB-45DE-86E3-E12376974E78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0DB-45DE-86E3-E12376974E78}"/>
              </c:ext>
            </c:extLst>
          </c:dPt>
          <c:cat>
            <c:strRef>
              <c:f>Sheet1!$A$5:$A$33</c:f>
              <c:strCache>
                <c:ptCount val="29"/>
                <c:pt idx="0">
                  <c:v>Švedska</c:v>
                </c:pt>
                <c:pt idx="1">
                  <c:v>Republika Češka</c:v>
                </c:pt>
                <c:pt idx="2">
                  <c:v>Finska</c:v>
                </c:pt>
                <c:pt idx="3">
                  <c:v>Luksembourg</c:v>
                </c:pt>
                <c:pt idx="4">
                  <c:v>Slovenija</c:v>
                </c:pt>
                <c:pt idx="5">
                  <c:v>Bugarska</c:v>
                </c:pt>
                <c:pt idx="6">
                  <c:v>Mađarska</c:v>
                </c:pt>
                <c:pt idx="7">
                  <c:v>Rumunjska</c:v>
                </c:pt>
                <c:pt idx="8">
                  <c:v>Litva</c:v>
                </c:pt>
                <c:pt idx="9">
                  <c:v>Hrvatska</c:v>
                </c:pt>
                <c:pt idx="10">
                  <c:v>Poljska</c:v>
                </c:pt>
                <c:pt idx="11">
                  <c:v>Estonija</c:v>
                </c:pt>
                <c:pt idx="12">
                  <c:v>Nizozemska</c:v>
                </c:pt>
                <c:pt idx="13">
                  <c:v>Francuska</c:v>
                </c:pt>
                <c:pt idx="14">
                  <c:v>Danska</c:v>
                </c:pt>
                <c:pt idx="15">
                  <c:v>Austrija</c:v>
                </c:pt>
                <c:pt idx="16">
                  <c:v>Španjolska</c:v>
                </c:pt>
                <c:pt idx="17">
                  <c:v>Grčka</c:v>
                </c:pt>
                <c:pt idx="18">
                  <c:v>Belgija</c:v>
                </c:pt>
                <c:pt idx="19">
                  <c:v>EU-28</c:v>
                </c:pt>
                <c:pt idx="20">
                  <c:v>Portugal</c:v>
                </c:pt>
                <c:pt idx="21">
                  <c:v>Irska</c:v>
                </c:pt>
                <c:pt idx="22">
                  <c:v>Letonija</c:v>
                </c:pt>
                <c:pt idx="23">
                  <c:v>Slovačka</c:v>
                </c:pt>
                <c:pt idx="24">
                  <c:v>Velika Britanija</c:v>
                </c:pt>
                <c:pt idx="25">
                  <c:v>Malta</c:v>
                </c:pt>
                <c:pt idx="26">
                  <c:v>Njemačka</c:v>
                </c:pt>
                <c:pt idx="27">
                  <c:v>Cipar</c:v>
                </c:pt>
                <c:pt idx="28">
                  <c:v>Italija</c:v>
                </c:pt>
              </c:strCache>
            </c:strRef>
          </c:cat>
          <c:val>
            <c:numRef>
              <c:f>Sheet1!$C$5:$C$33</c:f>
              <c:numCache>
                <c:formatCode>0.00</c:formatCode>
                <c:ptCount val="29"/>
                <c:pt idx="0">
                  <c:v>5.53</c:v>
                </c:pt>
                <c:pt idx="1">
                  <c:v>6.2</c:v>
                </c:pt>
                <c:pt idx="2">
                  <c:v>6.38</c:v>
                </c:pt>
                <c:pt idx="3">
                  <c:v>6.51</c:v>
                </c:pt>
                <c:pt idx="4">
                  <c:v>6.71</c:v>
                </c:pt>
                <c:pt idx="5">
                  <c:v>6.81</c:v>
                </c:pt>
                <c:pt idx="6">
                  <c:v>7.03</c:v>
                </c:pt>
                <c:pt idx="7">
                  <c:v>7.13</c:v>
                </c:pt>
                <c:pt idx="8">
                  <c:v>7.49</c:v>
                </c:pt>
                <c:pt idx="9">
                  <c:v>7.61</c:v>
                </c:pt>
                <c:pt idx="10">
                  <c:v>7.7</c:v>
                </c:pt>
                <c:pt idx="11">
                  <c:v>7.74</c:v>
                </c:pt>
                <c:pt idx="12">
                  <c:v>7.74</c:v>
                </c:pt>
                <c:pt idx="13">
                  <c:v>7.93</c:v>
                </c:pt>
                <c:pt idx="14">
                  <c:v>7.97</c:v>
                </c:pt>
                <c:pt idx="15">
                  <c:v>8.14</c:v>
                </c:pt>
                <c:pt idx="16">
                  <c:v>8.81</c:v>
                </c:pt>
                <c:pt idx="17">
                  <c:v>9.02</c:v>
                </c:pt>
                <c:pt idx="18">
                  <c:v>9.19</c:v>
                </c:pt>
                <c:pt idx="19">
                  <c:v>9.9</c:v>
                </c:pt>
                <c:pt idx="20">
                  <c:v>10.31</c:v>
                </c:pt>
                <c:pt idx="21">
                  <c:v>10.32</c:v>
                </c:pt>
                <c:pt idx="22">
                  <c:v>10.33</c:v>
                </c:pt>
                <c:pt idx="23">
                  <c:v>10.37</c:v>
                </c:pt>
                <c:pt idx="24">
                  <c:v>12.07</c:v>
                </c:pt>
                <c:pt idx="25">
                  <c:v>12.42</c:v>
                </c:pt>
                <c:pt idx="26">
                  <c:v>12.68</c:v>
                </c:pt>
                <c:pt idx="27">
                  <c:v>12.95</c:v>
                </c:pt>
                <c:pt idx="28">
                  <c:v>13.44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0DB-45DE-86E3-E12376974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766464"/>
        <c:axId val="36768000"/>
      </c:barChart>
      <c:catAx>
        <c:axId val="3676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768000"/>
        <c:crosses val="autoZero"/>
        <c:auto val="1"/>
        <c:lblAlgn val="ctr"/>
        <c:lblOffset val="100"/>
        <c:noMultiLvlLbl val="0"/>
      </c:catAx>
      <c:valAx>
        <c:axId val="3676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676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Cijena [€/MWh]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Sheet1!$A$2:$A$241</c:f>
              <c:strCache>
                <c:ptCount val="217"/>
                <c:pt idx="0">
                  <c:v>17.9.2018.</c:v>
                </c:pt>
                <c:pt idx="24">
                  <c:v>18.9.2018.</c:v>
                </c:pt>
                <c:pt idx="48">
                  <c:v>19.9.2018.</c:v>
                </c:pt>
                <c:pt idx="72">
                  <c:v>20.9.2018.</c:v>
                </c:pt>
                <c:pt idx="96">
                  <c:v>21.9.2018.</c:v>
                </c:pt>
                <c:pt idx="120">
                  <c:v>24.9.2018.</c:v>
                </c:pt>
                <c:pt idx="144">
                  <c:v>25.9.2018.</c:v>
                </c:pt>
                <c:pt idx="168">
                  <c:v>26.9.2018.</c:v>
                </c:pt>
                <c:pt idx="192">
                  <c:v>27.9.2018.</c:v>
                </c:pt>
                <c:pt idx="216">
                  <c:v>28.9.2018.</c:v>
                </c:pt>
              </c:strCache>
            </c:strRef>
          </c:cat>
          <c:val>
            <c:numRef>
              <c:f>Sheet1!$C$2:$C$241</c:f>
              <c:numCache>
                <c:formatCode>0.00</c:formatCode>
                <c:ptCount val="240"/>
                <c:pt idx="0">
                  <c:v>45.29</c:v>
                </c:pt>
                <c:pt idx="1">
                  <c:v>44.14</c:v>
                </c:pt>
                <c:pt idx="2">
                  <c:v>43.33</c:v>
                </c:pt>
                <c:pt idx="3">
                  <c:v>41.74</c:v>
                </c:pt>
                <c:pt idx="4">
                  <c:v>42.91</c:v>
                </c:pt>
                <c:pt idx="5">
                  <c:v>58.98</c:v>
                </c:pt>
                <c:pt idx="6">
                  <c:v>79.569999999999993</c:v>
                </c:pt>
                <c:pt idx="7">
                  <c:v>77.3</c:v>
                </c:pt>
                <c:pt idx="8">
                  <c:v>90</c:v>
                </c:pt>
                <c:pt idx="9">
                  <c:v>89.99</c:v>
                </c:pt>
                <c:pt idx="10">
                  <c:v>86.15</c:v>
                </c:pt>
                <c:pt idx="11">
                  <c:v>86.15</c:v>
                </c:pt>
                <c:pt idx="12">
                  <c:v>78.72</c:v>
                </c:pt>
                <c:pt idx="13">
                  <c:v>81.430000000000007</c:v>
                </c:pt>
                <c:pt idx="14">
                  <c:v>90</c:v>
                </c:pt>
                <c:pt idx="15">
                  <c:v>92.62</c:v>
                </c:pt>
                <c:pt idx="16">
                  <c:v>101.04</c:v>
                </c:pt>
                <c:pt idx="17">
                  <c:v>93.89</c:v>
                </c:pt>
                <c:pt idx="18">
                  <c:v>92.15</c:v>
                </c:pt>
                <c:pt idx="19">
                  <c:v>100.25</c:v>
                </c:pt>
                <c:pt idx="20">
                  <c:v>97.89</c:v>
                </c:pt>
                <c:pt idx="21">
                  <c:v>84.71</c:v>
                </c:pt>
                <c:pt idx="22">
                  <c:v>77.3</c:v>
                </c:pt>
                <c:pt idx="23">
                  <c:v>74.099999999999994</c:v>
                </c:pt>
                <c:pt idx="24">
                  <c:v>50</c:v>
                </c:pt>
                <c:pt idx="25">
                  <c:v>60</c:v>
                </c:pt>
                <c:pt idx="26">
                  <c:v>44.46</c:v>
                </c:pt>
                <c:pt idx="27">
                  <c:v>42.86</c:v>
                </c:pt>
                <c:pt idx="28">
                  <c:v>61</c:v>
                </c:pt>
                <c:pt idx="29">
                  <c:v>60.06</c:v>
                </c:pt>
                <c:pt idx="30">
                  <c:v>77.290000000000006</c:v>
                </c:pt>
                <c:pt idx="31">
                  <c:v>89.31</c:v>
                </c:pt>
                <c:pt idx="32">
                  <c:v>95.15</c:v>
                </c:pt>
                <c:pt idx="33">
                  <c:v>99.67</c:v>
                </c:pt>
                <c:pt idx="34">
                  <c:v>90</c:v>
                </c:pt>
                <c:pt idx="35">
                  <c:v>89.63</c:v>
                </c:pt>
                <c:pt idx="36">
                  <c:v>80.88</c:v>
                </c:pt>
                <c:pt idx="37">
                  <c:v>83.43</c:v>
                </c:pt>
                <c:pt idx="38">
                  <c:v>89.99</c:v>
                </c:pt>
                <c:pt idx="39">
                  <c:v>90</c:v>
                </c:pt>
                <c:pt idx="40">
                  <c:v>91.42</c:v>
                </c:pt>
                <c:pt idx="41">
                  <c:v>84.1</c:v>
                </c:pt>
                <c:pt idx="42">
                  <c:v>85</c:v>
                </c:pt>
                <c:pt idx="43">
                  <c:v>90</c:v>
                </c:pt>
                <c:pt idx="44">
                  <c:v>87.88</c:v>
                </c:pt>
                <c:pt idx="45">
                  <c:v>74.55</c:v>
                </c:pt>
                <c:pt idx="46">
                  <c:v>76.430000000000007</c:v>
                </c:pt>
                <c:pt idx="47">
                  <c:v>73.5</c:v>
                </c:pt>
                <c:pt idx="48">
                  <c:v>67</c:v>
                </c:pt>
                <c:pt idx="49">
                  <c:v>48.13</c:v>
                </c:pt>
                <c:pt idx="50">
                  <c:v>46.65</c:v>
                </c:pt>
                <c:pt idx="51">
                  <c:v>43.09</c:v>
                </c:pt>
                <c:pt idx="52">
                  <c:v>44.26</c:v>
                </c:pt>
                <c:pt idx="53">
                  <c:v>56.06</c:v>
                </c:pt>
                <c:pt idx="54">
                  <c:v>63.15</c:v>
                </c:pt>
                <c:pt idx="55">
                  <c:v>75.989999999999995</c:v>
                </c:pt>
                <c:pt idx="56">
                  <c:v>77.02</c:v>
                </c:pt>
                <c:pt idx="57">
                  <c:v>84.01</c:v>
                </c:pt>
                <c:pt idx="58">
                  <c:v>80.33</c:v>
                </c:pt>
                <c:pt idx="59">
                  <c:v>78.97</c:v>
                </c:pt>
                <c:pt idx="60">
                  <c:v>72.47</c:v>
                </c:pt>
                <c:pt idx="61">
                  <c:v>72.61</c:v>
                </c:pt>
                <c:pt idx="62">
                  <c:v>79.989999999999995</c:v>
                </c:pt>
                <c:pt idx="63">
                  <c:v>88.02</c:v>
                </c:pt>
                <c:pt idx="64">
                  <c:v>88.11</c:v>
                </c:pt>
                <c:pt idx="65">
                  <c:v>87.63</c:v>
                </c:pt>
                <c:pt idx="66">
                  <c:v>88.1</c:v>
                </c:pt>
                <c:pt idx="67">
                  <c:v>110.38</c:v>
                </c:pt>
                <c:pt idx="68">
                  <c:v>96.79</c:v>
                </c:pt>
                <c:pt idx="69">
                  <c:v>66.150000000000006</c:v>
                </c:pt>
                <c:pt idx="70">
                  <c:v>75</c:v>
                </c:pt>
                <c:pt idx="71">
                  <c:v>72.59</c:v>
                </c:pt>
                <c:pt idx="72">
                  <c:v>74.16</c:v>
                </c:pt>
                <c:pt idx="73">
                  <c:v>65</c:v>
                </c:pt>
                <c:pt idx="74">
                  <c:v>42.32</c:v>
                </c:pt>
                <c:pt idx="75">
                  <c:v>56.49</c:v>
                </c:pt>
                <c:pt idx="76">
                  <c:v>49.48</c:v>
                </c:pt>
                <c:pt idx="77">
                  <c:v>61.99</c:v>
                </c:pt>
                <c:pt idx="78">
                  <c:v>75.92</c:v>
                </c:pt>
                <c:pt idx="79">
                  <c:v>77.150000000000006</c:v>
                </c:pt>
                <c:pt idx="80">
                  <c:v>91.15</c:v>
                </c:pt>
                <c:pt idx="81">
                  <c:v>89.99</c:v>
                </c:pt>
                <c:pt idx="82">
                  <c:v>86.59</c:v>
                </c:pt>
                <c:pt idx="83">
                  <c:v>79.069999999999993</c:v>
                </c:pt>
                <c:pt idx="84">
                  <c:v>72.400000000000006</c:v>
                </c:pt>
                <c:pt idx="85">
                  <c:v>72.77</c:v>
                </c:pt>
                <c:pt idx="86">
                  <c:v>84.51</c:v>
                </c:pt>
                <c:pt idx="87">
                  <c:v>91.14</c:v>
                </c:pt>
                <c:pt idx="88">
                  <c:v>91.15</c:v>
                </c:pt>
                <c:pt idx="89">
                  <c:v>91.14</c:v>
                </c:pt>
                <c:pt idx="90">
                  <c:v>91.01</c:v>
                </c:pt>
                <c:pt idx="91">
                  <c:v>109.37</c:v>
                </c:pt>
                <c:pt idx="92">
                  <c:v>95.92</c:v>
                </c:pt>
                <c:pt idx="93">
                  <c:v>74.55</c:v>
                </c:pt>
                <c:pt idx="94">
                  <c:v>76.59</c:v>
                </c:pt>
                <c:pt idx="95">
                  <c:v>72.400000000000006</c:v>
                </c:pt>
                <c:pt idx="96">
                  <c:v>54.48</c:v>
                </c:pt>
                <c:pt idx="97">
                  <c:v>43.82</c:v>
                </c:pt>
                <c:pt idx="98">
                  <c:v>32.58</c:v>
                </c:pt>
                <c:pt idx="99">
                  <c:v>31.95</c:v>
                </c:pt>
                <c:pt idx="100">
                  <c:v>28.81</c:v>
                </c:pt>
                <c:pt idx="101">
                  <c:v>34.89</c:v>
                </c:pt>
                <c:pt idx="102">
                  <c:v>81</c:v>
                </c:pt>
                <c:pt idx="103">
                  <c:v>92.31</c:v>
                </c:pt>
                <c:pt idx="104">
                  <c:v>134.25</c:v>
                </c:pt>
                <c:pt idx="105">
                  <c:v>134.25</c:v>
                </c:pt>
                <c:pt idx="106">
                  <c:v>74.58</c:v>
                </c:pt>
                <c:pt idx="107">
                  <c:v>77.55</c:v>
                </c:pt>
                <c:pt idx="108">
                  <c:v>76.5</c:v>
                </c:pt>
                <c:pt idx="109">
                  <c:v>74.510000000000005</c:v>
                </c:pt>
                <c:pt idx="110">
                  <c:v>78.84</c:v>
                </c:pt>
                <c:pt idx="111">
                  <c:v>83.09</c:v>
                </c:pt>
                <c:pt idx="112">
                  <c:v>57.1</c:v>
                </c:pt>
                <c:pt idx="113">
                  <c:v>66.19</c:v>
                </c:pt>
                <c:pt idx="114">
                  <c:v>60.01</c:v>
                </c:pt>
                <c:pt idx="115">
                  <c:v>138.18</c:v>
                </c:pt>
                <c:pt idx="116">
                  <c:v>117.05</c:v>
                </c:pt>
                <c:pt idx="117">
                  <c:v>57.1</c:v>
                </c:pt>
                <c:pt idx="118">
                  <c:v>73.36</c:v>
                </c:pt>
                <c:pt idx="119">
                  <c:v>56</c:v>
                </c:pt>
                <c:pt idx="120">
                  <c:v>45.1</c:v>
                </c:pt>
                <c:pt idx="121">
                  <c:v>40.299999999999997</c:v>
                </c:pt>
                <c:pt idx="122">
                  <c:v>40.299999999999997</c:v>
                </c:pt>
                <c:pt idx="123">
                  <c:v>39.700000000000003</c:v>
                </c:pt>
                <c:pt idx="124">
                  <c:v>39.700000000000003</c:v>
                </c:pt>
                <c:pt idx="125">
                  <c:v>65.209999999999994</c:v>
                </c:pt>
                <c:pt idx="126">
                  <c:v>75.97</c:v>
                </c:pt>
                <c:pt idx="127">
                  <c:v>78.930000000000007</c:v>
                </c:pt>
                <c:pt idx="128">
                  <c:v>81.99</c:v>
                </c:pt>
                <c:pt idx="129">
                  <c:v>81.99</c:v>
                </c:pt>
                <c:pt idx="130">
                  <c:v>85.13</c:v>
                </c:pt>
                <c:pt idx="131">
                  <c:v>82.6</c:v>
                </c:pt>
                <c:pt idx="132">
                  <c:v>75.88</c:v>
                </c:pt>
                <c:pt idx="133">
                  <c:v>76.45</c:v>
                </c:pt>
                <c:pt idx="134">
                  <c:v>83.46</c:v>
                </c:pt>
                <c:pt idx="135">
                  <c:v>93</c:v>
                </c:pt>
                <c:pt idx="136">
                  <c:v>40.4</c:v>
                </c:pt>
                <c:pt idx="137">
                  <c:v>49.32</c:v>
                </c:pt>
                <c:pt idx="138">
                  <c:v>62.98</c:v>
                </c:pt>
                <c:pt idx="139">
                  <c:v>76.94</c:v>
                </c:pt>
                <c:pt idx="140">
                  <c:v>67.98</c:v>
                </c:pt>
                <c:pt idx="141">
                  <c:v>60.89</c:v>
                </c:pt>
                <c:pt idx="142">
                  <c:v>75.97</c:v>
                </c:pt>
                <c:pt idx="143">
                  <c:v>46.09</c:v>
                </c:pt>
                <c:pt idx="144">
                  <c:v>41.16</c:v>
                </c:pt>
                <c:pt idx="145">
                  <c:v>43.45</c:v>
                </c:pt>
                <c:pt idx="146">
                  <c:v>44.28</c:v>
                </c:pt>
                <c:pt idx="147">
                  <c:v>44.96</c:v>
                </c:pt>
                <c:pt idx="148">
                  <c:v>44.49</c:v>
                </c:pt>
                <c:pt idx="149">
                  <c:v>54.09</c:v>
                </c:pt>
                <c:pt idx="150">
                  <c:v>67.53</c:v>
                </c:pt>
                <c:pt idx="151">
                  <c:v>76.930000000000007</c:v>
                </c:pt>
                <c:pt idx="152">
                  <c:v>75.010000000000005</c:v>
                </c:pt>
                <c:pt idx="153">
                  <c:v>68.61</c:v>
                </c:pt>
                <c:pt idx="154">
                  <c:v>65.349999999999994</c:v>
                </c:pt>
                <c:pt idx="155">
                  <c:v>66.989999999999995</c:v>
                </c:pt>
                <c:pt idx="156">
                  <c:v>60.88</c:v>
                </c:pt>
                <c:pt idx="157">
                  <c:v>55.86</c:v>
                </c:pt>
                <c:pt idx="158">
                  <c:v>56.9</c:v>
                </c:pt>
                <c:pt idx="159">
                  <c:v>60.03</c:v>
                </c:pt>
                <c:pt idx="160">
                  <c:v>64.31</c:v>
                </c:pt>
                <c:pt idx="161">
                  <c:v>71.45</c:v>
                </c:pt>
                <c:pt idx="162">
                  <c:v>77.2</c:v>
                </c:pt>
                <c:pt idx="163">
                  <c:v>89.01</c:v>
                </c:pt>
                <c:pt idx="164">
                  <c:v>79.73</c:v>
                </c:pt>
                <c:pt idx="165">
                  <c:v>74.39</c:v>
                </c:pt>
                <c:pt idx="166">
                  <c:v>63.53</c:v>
                </c:pt>
                <c:pt idx="167">
                  <c:v>50.01</c:v>
                </c:pt>
                <c:pt idx="168">
                  <c:v>44.05</c:v>
                </c:pt>
                <c:pt idx="169">
                  <c:v>42.14</c:v>
                </c:pt>
                <c:pt idx="170">
                  <c:v>34.04</c:v>
                </c:pt>
                <c:pt idx="171">
                  <c:v>29.84</c:v>
                </c:pt>
                <c:pt idx="172">
                  <c:v>32.1</c:v>
                </c:pt>
                <c:pt idx="173">
                  <c:v>43.01</c:v>
                </c:pt>
                <c:pt idx="174">
                  <c:v>57.08</c:v>
                </c:pt>
                <c:pt idx="175">
                  <c:v>64.3</c:v>
                </c:pt>
                <c:pt idx="176">
                  <c:v>62.98</c:v>
                </c:pt>
                <c:pt idx="177">
                  <c:v>52.92</c:v>
                </c:pt>
                <c:pt idx="178">
                  <c:v>46.11</c:v>
                </c:pt>
                <c:pt idx="179">
                  <c:v>71.91</c:v>
                </c:pt>
                <c:pt idx="180">
                  <c:v>73.52</c:v>
                </c:pt>
                <c:pt idx="181">
                  <c:v>74.989999999999995</c:v>
                </c:pt>
                <c:pt idx="182">
                  <c:v>42.9</c:v>
                </c:pt>
                <c:pt idx="183">
                  <c:v>42.9</c:v>
                </c:pt>
                <c:pt idx="184">
                  <c:v>42.99</c:v>
                </c:pt>
                <c:pt idx="185">
                  <c:v>52.09</c:v>
                </c:pt>
                <c:pt idx="186">
                  <c:v>64.900000000000006</c:v>
                </c:pt>
                <c:pt idx="187">
                  <c:v>116.39</c:v>
                </c:pt>
                <c:pt idx="188">
                  <c:v>67.459999999999994</c:v>
                </c:pt>
                <c:pt idx="189">
                  <c:v>48.08</c:v>
                </c:pt>
                <c:pt idx="190">
                  <c:v>43.08</c:v>
                </c:pt>
                <c:pt idx="191">
                  <c:v>40.299999999999997</c:v>
                </c:pt>
                <c:pt idx="192">
                  <c:v>32.99</c:v>
                </c:pt>
                <c:pt idx="193">
                  <c:v>32.47</c:v>
                </c:pt>
                <c:pt idx="194">
                  <c:v>38.04</c:v>
                </c:pt>
                <c:pt idx="195">
                  <c:v>38.049999999999997</c:v>
                </c:pt>
                <c:pt idx="196">
                  <c:v>38.03</c:v>
                </c:pt>
                <c:pt idx="197">
                  <c:v>47.09</c:v>
                </c:pt>
                <c:pt idx="198">
                  <c:v>66.400000000000006</c:v>
                </c:pt>
                <c:pt idx="199">
                  <c:v>74.14</c:v>
                </c:pt>
                <c:pt idx="200">
                  <c:v>71.819999999999993</c:v>
                </c:pt>
                <c:pt idx="201">
                  <c:v>64.959999999999994</c:v>
                </c:pt>
                <c:pt idx="202">
                  <c:v>59.93</c:v>
                </c:pt>
                <c:pt idx="203">
                  <c:v>66.180000000000007</c:v>
                </c:pt>
                <c:pt idx="204">
                  <c:v>71.72</c:v>
                </c:pt>
                <c:pt idx="205">
                  <c:v>58.1</c:v>
                </c:pt>
                <c:pt idx="206">
                  <c:v>58.1</c:v>
                </c:pt>
                <c:pt idx="207">
                  <c:v>57</c:v>
                </c:pt>
                <c:pt idx="208">
                  <c:v>57</c:v>
                </c:pt>
                <c:pt idx="209">
                  <c:v>62.85</c:v>
                </c:pt>
                <c:pt idx="210">
                  <c:v>88.98</c:v>
                </c:pt>
                <c:pt idx="211">
                  <c:v>114.77</c:v>
                </c:pt>
                <c:pt idx="212">
                  <c:v>90.2</c:v>
                </c:pt>
                <c:pt idx="213">
                  <c:v>59.97</c:v>
                </c:pt>
                <c:pt idx="214">
                  <c:v>58.11</c:v>
                </c:pt>
                <c:pt idx="215">
                  <c:v>58.1</c:v>
                </c:pt>
                <c:pt idx="216">
                  <c:v>64.23</c:v>
                </c:pt>
                <c:pt idx="217">
                  <c:v>43.89</c:v>
                </c:pt>
                <c:pt idx="218">
                  <c:v>42.98</c:v>
                </c:pt>
                <c:pt idx="219">
                  <c:v>42.96</c:v>
                </c:pt>
                <c:pt idx="220">
                  <c:v>44.52</c:v>
                </c:pt>
                <c:pt idx="221">
                  <c:v>71.8</c:v>
                </c:pt>
                <c:pt idx="222">
                  <c:v>73.64</c:v>
                </c:pt>
                <c:pt idx="223">
                  <c:v>78.150000000000006</c:v>
                </c:pt>
                <c:pt idx="224">
                  <c:v>89.36</c:v>
                </c:pt>
                <c:pt idx="225">
                  <c:v>80</c:v>
                </c:pt>
                <c:pt idx="226">
                  <c:v>75.36</c:v>
                </c:pt>
                <c:pt idx="227">
                  <c:v>73.19</c:v>
                </c:pt>
                <c:pt idx="228">
                  <c:v>67.72</c:v>
                </c:pt>
                <c:pt idx="229">
                  <c:v>67.680000000000007</c:v>
                </c:pt>
                <c:pt idx="230">
                  <c:v>70.98</c:v>
                </c:pt>
                <c:pt idx="231">
                  <c:v>74.239999999999995</c:v>
                </c:pt>
                <c:pt idx="232">
                  <c:v>77.709999999999994</c:v>
                </c:pt>
                <c:pt idx="233">
                  <c:v>79.5</c:v>
                </c:pt>
                <c:pt idx="234">
                  <c:v>75.099999999999994</c:v>
                </c:pt>
                <c:pt idx="235">
                  <c:v>108.16</c:v>
                </c:pt>
                <c:pt idx="236">
                  <c:v>89.99</c:v>
                </c:pt>
                <c:pt idx="237">
                  <c:v>77.709999999999994</c:v>
                </c:pt>
                <c:pt idx="238">
                  <c:v>77.08</c:v>
                </c:pt>
                <c:pt idx="239">
                  <c:v>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89E-419F-BC6A-B9FB5A277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945344"/>
        <c:axId val="37946880"/>
      </c:lineChart>
      <c:catAx>
        <c:axId val="3794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7946880"/>
        <c:crosses val="autoZero"/>
        <c:auto val="1"/>
        <c:lblAlgn val="ctr"/>
        <c:lblOffset val="100"/>
        <c:noMultiLvlLbl val="0"/>
      </c:catAx>
      <c:valAx>
        <c:axId val="37946880"/>
        <c:scaling>
          <c:orientation val="minMax"/>
          <c:max val="14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794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lineChart>
        <c:grouping val="stacked"/>
        <c:varyColors val="0"/>
        <c:ser>
          <c:idx val="1"/>
          <c:order val="0"/>
          <c:tx>
            <c:strRef>
              <c:f>Sheet1!$D$1</c:f>
              <c:strCache>
                <c:ptCount val="1"/>
                <c:pt idx="0">
                  <c:v>Volumen [MWh]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Sheet1!$A$2:$A$241</c:f>
              <c:strCache>
                <c:ptCount val="217"/>
                <c:pt idx="0">
                  <c:v>17.9.2018.</c:v>
                </c:pt>
                <c:pt idx="24">
                  <c:v>18.9.2018.</c:v>
                </c:pt>
                <c:pt idx="48">
                  <c:v>19.9.2018.</c:v>
                </c:pt>
                <c:pt idx="72">
                  <c:v>20.9.2018.</c:v>
                </c:pt>
                <c:pt idx="96">
                  <c:v>21.9.2018.</c:v>
                </c:pt>
                <c:pt idx="120">
                  <c:v>24.9.2018.</c:v>
                </c:pt>
                <c:pt idx="144">
                  <c:v>25.9.2018.</c:v>
                </c:pt>
                <c:pt idx="168">
                  <c:v>26.9.2018.</c:v>
                </c:pt>
                <c:pt idx="192">
                  <c:v>27.9.2018.</c:v>
                </c:pt>
                <c:pt idx="216">
                  <c:v>28.9.2018.</c:v>
                </c:pt>
              </c:strCache>
            </c:strRef>
          </c:cat>
          <c:val>
            <c:numRef>
              <c:f>Sheet1!$D$2:$D$241</c:f>
              <c:numCache>
                <c:formatCode>0.00</c:formatCode>
                <c:ptCount val="240"/>
                <c:pt idx="0">
                  <c:v>696</c:v>
                </c:pt>
                <c:pt idx="1">
                  <c:v>878</c:v>
                </c:pt>
                <c:pt idx="2">
                  <c:v>846</c:v>
                </c:pt>
                <c:pt idx="3">
                  <c:v>998</c:v>
                </c:pt>
                <c:pt idx="4">
                  <c:v>838</c:v>
                </c:pt>
                <c:pt idx="5">
                  <c:v>544</c:v>
                </c:pt>
                <c:pt idx="6">
                  <c:v>429</c:v>
                </c:pt>
                <c:pt idx="7">
                  <c:v>198</c:v>
                </c:pt>
                <c:pt idx="8">
                  <c:v>367</c:v>
                </c:pt>
                <c:pt idx="9">
                  <c:v>202</c:v>
                </c:pt>
                <c:pt idx="10">
                  <c:v>292</c:v>
                </c:pt>
                <c:pt idx="11">
                  <c:v>288</c:v>
                </c:pt>
                <c:pt idx="12">
                  <c:v>403</c:v>
                </c:pt>
                <c:pt idx="13">
                  <c:v>397</c:v>
                </c:pt>
                <c:pt idx="14">
                  <c:v>234</c:v>
                </c:pt>
                <c:pt idx="15">
                  <c:v>266</c:v>
                </c:pt>
                <c:pt idx="16">
                  <c:v>323</c:v>
                </c:pt>
                <c:pt idx="17">
                  <c:v>318</c:v>
                </c:pt>
                <c:pt idx="18">
                  <c:v>211</c:v>
                </c:pt>
                <c:pt idx="19">
                  <c:v>472</c:v>
                </c:pt>
                <c:pt idx="20">
                  <c:v>297</c:v>
                </c:pt>
                <c:pt idx="21">
                  <c:v>336</c:v>
                </c:pt>
                <c:pt idx="22">
                  <c:v>327</c:v>
                </c:pt>
                <c:pt idx="23">
                  <c:v>392</c:v>
                </c:pt>
                <c:pt idx="24">
                  <c:v>610</c:v>
                </c:pt>
                <c:pt idx="25">
                  <c:v>574</c:v>
                </c:pt>
                <c:pt idx="26">
                  <c:v>697</c:v>
                </c:pt>
                <c:pt idx="27">
                  <c:v>782</c:v>
                </c:pt>
                <c:pt idx="28">
                  <c:v>650</c:v>
                </c:pt>
                <c:pt idx="29">
                  <c:v>549</c:v>
                </c:pt>
                <c:pt idx="30">
                  <c:v>424</c:v>
                </c:pt>
                <c:pt idx="31">
                  <c:v>391</c:v>
                </c:pt>
                <c:pt idx="32">
                  <c:v>350</c:v>
                </c:pt>
                <c:pt idx="33">
                  <c:v>379</c:v>
                </c:pt>
                <c:pt idx="34">
                  <c:v>424</c:v>
                </c:pt>
                <c:pt idx="35">
                  <c:v>296</c:v>
                </c:pt>
                <c:pt idx="36">
                  <c:v>292</c:v>
                </c:pt>
                <c:pt idx="37">
                  <c:v>287</c:v>
                </c:pt>
                <c:pt idx="38">
                  <c:v>250</c:v>
                </c:pt>
                <c:pt idx="39">
                  <c:v>312</c:v>
                </c:pt>
                <c:pt idx="40">
                  <c:v>401</c:v>
                </c:pt>
                <c:pt idx="41">
                  <c:v>515</c:v>
                </c:pt>
                <c:pt idx="42">
                  <c:v>419</c:v>
                </c:pt>
                <c:pt idx="43">
                  <c:v>313</c:v>
                </c:pt>
                <c:pt idx="44">
                  <c:v>312</c:v>
                </c:pt>
                <c:pt idx="45">
                  <c:v>686</c:v>
                </c:pt>
                <c:pt idx="46">
                  <c:v>581</c:v>
                </c:pt>
                <c:pt idx="47">
                  <c:v>609</c:v>
                </c:pt>
                <c:pt idx="48">
                  <c:v>578</c:v>
                </c:pt>
                <c:pt idx="49">
                  <c:v>946</c:v>
                </c:pt>
                <c:pt idx="50">
                  <c:v>913</c:v>
                </c:pt>
                <c:pt idx="51">
                  <c:v>1074</c:v>
                </c:pt>
                <c:pt idx="52">
                  <c:v>1137</c:v>
                </c:pt>
                <c:pt idx="53">
                  <c:v>650</c:v>
                </c:pt>
                <c:pt idx="54">
                  <c:v>791</c:v>
                </c:pt>
                <c:pt idx="55">
                  <c:v>610</c:v>
                </c:pt>
                <c:pt idx="56">
                  <c:v>543</c:v>
                </c:pt>
                <c:pt idx="57">
                  <c:v>548</c:v>
                </c:pt>
                <c:pt idx="58">
                  <c:v>573</c:v>
                </c:pt>
                <c:pt idx="59">
                  <c:v>537</c:v>
                </c:pt>
                <c:pt idx="60">
                  <c:v>358</c:v>
                </c:pt>
                <c:pt idx="61">
                  <c:v>415</c:v>
                </c:pt>
                <c:pt idx="62">
                  <c:v>431</c:v>
                </c:pt>
                <c:pt idx="63">
                  <c:v>412</c:v>
                </c:pt>
                <c:pt idx="64">
                  <c:v>451</c:v>
                </c:pt>
                <c:pt idx="65">
                  <c:v>421</c:v>
                </c:pt>
                <c:pt idx="66">
                  <c:v>296</c:v>
                </c:pt>
                <c:pt idx="67">
                  <c:v>430</c:v>
                </c:pt>
                <c:pt idx="68">
                  <c:v>228</c:v>
                </c:pt>
                <c:pt idx="69">
                  <c:v>538</c:v>
                </c:pt>
                <c:pt idx="70">
                  <c:v>517</c:v>
                </c:pt>
                <c:pt idx="71">
                  <c:v>428</c:v>
                </c:pt>
                <c:pt idx="72">
                  <c:v>511</c:v>
                </c:pt>
                <c:pt idx="73">
                  <c:v>538</c:v>
                </c:pt>
                <c:pt idx="74">
                  <c:v>676</c:v>
                </c:pt>
                <c:pt idx="75">
                  <c:v>644</c:v>
                </c:pt>
                <c:pt idx="76">
                  <c:v>649</c:v>
                </c:pt>
                <c:pt idx="77">
                  <c:v>607</c:v>
                </c:pt>
                <c:pt idx="78">
                  <c:v>414</c:v>
                </c:pt>
                <c:pt idx="79">
                  <c:v>337</c:v>
                </c:pt>
                <c:pt idx="80">
                  <c:v>308</c:v>
                </c:pt>
                <c:pt idx="81">
                  <c:v>363</c:v>
                </c:pt>
                <c:pt idx="82">
                  <c:v>429</c:v>
                </c:pt>
                <c:pt idx="83">
                  <c:v>441</c:v>
                </c:pt>
                <c:pt idx="84">
                  <c:v>389</c:v>
                </c:pt>
                <c:pt idx="85">
                  <c:v>391</c:v>
                </c:pt>
                <c:pt idx="86">
                  <c:v>452</c:v>
                </c:pt>
                <c:pt idx="87">
                  <c:v>456</c:v>
                </c:pt>
                <c:pt idx="88">
                  <c:v>417</c:v>
                </c:pt>
                <c:pt idx="89">
                  <c:v>361</c:v>
                </c:pt>
                <c:pt idx="90">
                  <c:v>270</c:v>
                </c:pt>
                <c:pt idx="91">
                  <c:v>409</c:v>
                </c:pt>
                <c:pt idx="92">
                  <c:v>326</c:v>
                </c:pt>
                <c:pt idx="93">
                  <c:v>499</c:v>
                </c:pt>
                <c:pt idx="94">
                  <c:v>399</c:v>
                </c:pt>
                <c:pt idx="95">
                  <c:v>391</c:v>
                </c:pt>
                <c:pt idx="96">
                  <c:v>671</c:v>
                </c:pt>
                <c:pt idx="97">
                  <c:v>729</c:v>
                </c:pt>
                <c:pt idx="98">
                  <c:v>862</c:v>
                </c:pt>
                <c:pt idx="99">
                  <c:v>993</c:v>
                </c:pt>
                <c:pt idx="100">
                  <c:v>968</c:v>
                </c:pt>
                <c:pt idx="101">
                  <c:v>718</c:v>
                </c:pt>
                <c:pt idx="102">
                  <c:v>265</c:v>
                </c:pt>
                <c:pt idx="103">
                  <c:v>263</c:v>
                </c:pt>
                <c:pt idx="104">
                  <c:v>287</c:v>
                </c:pt>
                <c:pt idx="105">
                  <c:v>201</c:v>
                </c:pt>
                <c:pt idx="106">
                  <c:v>482</c:v>
                </c:pt>
                <c:pt idx="107">
                  <c:v>517</c:v>
                </c:pt>
                <c:pt idx="108">
                  <c:v>450</c:v>
                </c:pt>
                <c:pt idx="109">
                  <c:v>476</c:v>
                </c:pt>
                <c:pt idx="110">
                  <c:v>481</c:v>
                </c:pt>
                <c:pt idx="111">
                  <c:v>527</c:v>
                </c:pt>
                <c:pt idx="112">
                  <c:v>344</c:v>
                </c:pt>
                <c:pt idx="113">
                  <c:v>212</c:v>
                </c:pt>
                <c:pt idx="114">
                  <c:v>337</c:v>
                </c:pt>
                <c:pt idx="115">
                  <c:v>278</c:v>
                </c:pt>
                <c:pt idx="116">
                  <c:v>326</c:v>
                </c:pt>
                <c:pt idx="117">
                  <c:v>336</c:v>
                </c:pt>
                <c:pt idx="118">
                  <c:v>427</c:v>
                </c:pt>
                <c:pt idx="119">
                  <c:v>429</c:v>
                </c:pt>
                <c:pt idx="120">
                  <c:v>343</c:v>
                </c:pt>
                <c:pt idx="121">
                  <c:v>459</c:v>
                </c:pt>
                <c:pt idx="122">
                  <c:v>439</c:v>
                </c:pt>
                <c:pt idx="123">
                  <c:v>466</c:v>
                </c:pt>
                <c:pt idx="124">
                  <c:v>489</c:v>
                </c:pt>
                <c:pt idx="125">
                  <c:v>382</c:v>
                </c:pt>
                <c:pt idx="126">
                  <c:v>332</c:v>
                </c:pt>
                <c:pt idx="127">
                  <c:v>225</c:v>
                </c:pt>
                <c:pt idx="128">
                  <c:v>255</c:v>
                </c:pt>
                <c:pt idx="129">
                  <c:v>232</c:v>
                </c:pt>
                <c:pt idx="130">
                  <c:v>203</c:v>
                </c:pt>
                <c:pt idx="131">
                  <c:v>257</c:v>
                </c:pt>
                <c:pt idx="132">
                  <c:v>332</c:v>
                </c:pt>
                <c:pt idx="133">
                  <c:v>328</c:v>
                </c:pt>
                <c:pt idx="134">
                  <c:v>288</c:v>
                </c:pt>
                <c:pt idx="135">
                  <c:v>302</c:v>
                </c:pt>
                <c:pt idx="136">
                  <c:v>324</c:v>
                </c:pt>
                <c:pt idx="137">
                  <c:v>386</c:v>
                </c:pt>
                <c:pt idx="138">
                  <c:v>354</c:v>
                </c:pt>
                <c:pt idx="139">
                  <c:v>295</c:v>
                </c:pt>
                <c:pt idx="140">
                  <c:v>285</c:v>
                </c:pt>
                <c:pt idx="141">
                  <c:v>242</c:v>
                </c:pt>
                <c:pt idx="142">
                  <c:v>345</c:v>
                </c:pt>
                <c:pt idx="143">
                  <c:v>567</c:v>
                </c:pt>
                <c:pt idx="144">
                  <c:v>677</c:v>
                </c:pt>
                <c:pt idx="145">
                  <c:v>724</c:v>
                </c:pt>
                <c:pt idx="146">
                  <c:v>736</c:v>
                </c:pt>
                <c:pt idx="147">
                  <c:v>761</c:v>
                </c:pt>
                <c:pt idx="148">
                  <c:v>734</c:v>
                </c:pt>
                <c:pt idx="149">
                  <c:v>501</c:v>
                </c:pt>
                <c:pt idx="150">
                  <c:v>526</c:v>
                </c:pt>
                <c:pt idx="151">
                  <c:v>314</c:v>
                </c:pt>
                <c:pt idx="152">
                  <c:v>433</c:v>
                </c:pt>
                <c:pt idx="153">
                  <c:v>533</c:v>
                </c:pt>
                <c:pt idx="154">
                  <c:v>502</c:v>
                </c:pt>
                <c:pt idx="155">
                  <c:v>338</c:v>
                </c:pt>
                <c:pt idx="156">
                  <c:v>372</c:v>
                </c:pt>
                <c:pt idx="157">
                  <c:v>398</c:v>
                </c:pt>
                <c:pt idx="158">
                  <c:v>564</c:v>
                </c:pt>
                <c:pt idx="159">
                  <c:v>579</c:v>
                </c:pt>
                <c:pt idx="160">
                  <c:v>647</c:v>
                </c:pt>
                <c:pt idx="161">
                  <c:v>704</c:v>
                </c:pt>
                <c:pt idx="162">
                  <c:v>633</c:v>
                </c:pt>
                <c:pt idx="163">
                  <c:v>525</c:v>
                </c:pt>
                <c:pt idx="164">
                  <c:v>654</c:v>
                </c:pt>
                <c:pt idx="165">
                  <c:v>510</c:v>
                </c:pt>
                <c:pt idx="166">
                  <c:v>506</c:v>
                </c:pt>
                <c:pt idx="167">
                  <c:v>696</c:v>
                </c:pt>
                <c:pt idx="168">
                  <c:v>947</c:v>
                </c:pt>
                <c:pt idx="169">
                  <c:v>1060</c:v>
                </c:pt>
                <c:pt idx="170">
                  <c:v>1168</c:v>
                </c:pt>
                <c:pt idx="171">
                  <c:v>1203</c:v>
                </c:pt>
                <c:pt idx="172">
                  <c:v>1072</c:v>
                </c:pt>
                <c:pt idx="173">
                  <c:v>891</c:v>
                </c:pt>
                <c:pt idx="174">
                  <c:v>600</c:v>
                </c:pt>
                <c:pt idx="175">
                  <c:v>610</c:v>
                </c:pt>
                <c:pt idx="176">
                  <c:v>638</c:v>
                </c:pt>
                <c:pt idx="177">
                  <c:v>495</c:v>
                </c:pt>
                <c:pt idx="178">
                  <c:v>486</c:v>
                </c:pt>
                <c:pt idx="179">
                  <c:v>388</c:v>
                </c:pt>
                <c:pt idx="180">
                  <c:v>286</c:v>
                </c:pt>
                <c:pt idx="181">
                  <c:v>283</c:v>
                </c:pt>
                <c:pt idx="182">
                  <c:v>340</c:v>
                </c:pt>
                <c:pt idx="183">
                  <c:v>388</c:v>
                </c:pt>
                <c:pt idx="184">
                  <c:v>335</c:v>
                </c:pt>
                <c:pt idx="185">
                  <c:v>318</c:v>
                </c:pt>
                <c:pt idx="186">
                  <c:v>306</c:v>
                </c:pt>
                <c:pt idx="187">
                  <c:v>674</c:v>
                </c:pt>
                <c:pt idx="188">
                  <c:v>359</c:v>
                </c:pt>
                <c:pt idx="189">
                  <c:v>339</c:v>
                </c:pt>
                <c:pt idx="190">
                  <c:v>338</c:v>
                </c:pt>
                <c:pt idx="191">
                  <c:v>493</c:v>
                </c:pt>
                <c:pt idx="192">
                  <c:v>596</c:v>
                </c:pt>
                <c:pt idx="193">
                  <c:v>696</c:v>
                </c:pt>
                <c:pt idx="194">
                  <c:v>987</c:v>
                </c:pt>
                <c:pt idx="195">
                  <c:v>928</c:v>
                </c:pt>
                <c:pt idx="196">
                  <c:v>771</c:v>
                </c:pt>
                <c:pt idx="197">
                  <c:v>534</c:v>
                </c:pt>
                <c:pt idx="198">
                  <c:v>395</c:v>
                </c:pt>
                <c:pt idx="199">
                  <c:v>194</c:v>
                </c:pt>
                <c:pt idx="200">
                  <c:v>291</c:v>
                </c:pt>
                <c:pt idx="201">
                  <c:v>362</c:v>
                </c:pt>
                <c:pt idx="202">
                  <c:v>389</c:v>
                </c:pt>
                <c:pt idx="203">
                  <c:v>279</c:v>
                </c:pt>
                <c:pt idx="204">
                  <c:v>233</c:v>
                </c:pt>
                <c:pt idx="205">
                  <c:v>333</c:v>
                </c:pt>
                <c:pt idx="206">
                  <c:v>431</c:v>
                </c:pt>
                <c:pt idx="207">
                  <c:v>448</c:v>
                </c:pt>
                <c:pt idx="208">
                  <c:v>499</c:v>
                </c:pt>
                <c:pt idx="209">
                  <c:v>298</c:v>
                </c:pt>
                <c:pt idx="210">
                  <c:v>355</c:v>
                </c:pt>
                <c:pt idx="211">
                  <c:v>323</c:v>
                </c:pt>
                <c:pt idx="212">
                  <c:v>279</c:v>
                </c:pt>
                <c:pt idx="213">
                  <c:v>151</c:v>
                </c:pt>
                <c:pt idx="214">
                  <c:v>178</c:v>
                </c:pt>
                <c:pt idx="215">
                  <c:v>257</c:v>
                </c:pt>
                <c:pt idx="216">
                  <c:v>309</c:v>
                </c:pt>
                <c:pt idx="217">
                  <c:v>495</c:v>
                </c:pt>
                <c:pt idx="218">
                  <c:v>530</c:v>
                </c:pt>
                <c:pt idx="219">
                  <c:v>499</c:v>
                </c:pt>
                <c:pt idx="220">
                  <c:v>459</c:v>
                </c:pt>
                <c:pt idx="221">
                  <c:v>313</c:v>
                </c:pt>
                <c:pt idx="222">
                  <c:v>262</c:v>
                </c:pt>
                <c:pt idx="223">
                  <c:v>380</c:v>
                </c:pt>
                <c:pt idx="224">
                  <c:v>445</c:v>
                </c:pt>
                <c:pt idx="225">
                  <c:v>458</c:v>
                </c:pt>
                <c:pt idx="226">
                  <c:v>368</c:v>
                </c:pt>
                <c:pt idx="227">
                  <c:v>439</c:v>
                </c:pt>
                <c:pt idx="228">
                  <c:v>342</c:v>
                </c:pt>
                <c:pt idx="229">
                  <c:v>341</c:v>
                </c:pt>
                <c:pt idx="230">
                  <c:v>262</c:v>
                </c:pt>
                <c:pt idx="231">
                  <c:v>246</c:v>
                </c:pt>
                <c:pt idx="232">
                  <c:v>312</c:v>
                </c:pt>
                <c:pt idx="233">
                  <c:v>318</c:v>
                </c:pt>
                <c:pt idx="234">
                  <c:v>311</c:v>
                </c:pt>
                <c:pt idx="235">
                  <c:v>510</c:v>
                </c:pt>
                <c:pt idx="236">
                  <c:v>311</c:v>
                </c:pt>
                <c:pt idx="237">
                  <c:v>313</c:v>
                </c:pt>
                <c:pt idx="238">
                  <c:v>285</c:v>
                </c:pt>
                <c:pt idx="239">
                  <c:v>239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50A-4602-8944-AC4FE86D0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969280"/>
        <c:axId val="37975168"/>
      </c:lineChart>
      <c:catAx>
        <c:axId val="3796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7975168"/>
        <c:crosses val="autoZero"/>
        <c:auto val="1"/>
        <c:lblAlgn val="ctr"/>
        <c:lblOffset val="100"/>
        <c:noMultiLvlLbl val="0"/>
      </c:catAx>
      <c:valAx>
        <c:axId val="3797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796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>
                <a:solidFill>
                  <a:schemeClr val="tx1"/>
                </a:solidFill>
              </a:rPr>
              <a:t>Udio električne energije proizvedene iz obnovljivih izvora u ukupnoj potrošnji električne energije 2004-2015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'HRV-Slo vs EU'!$C$10</c:f>
              <c:strCache>
                <c:ptCount val="1"/>
                <c:pt idx="0">
                  <c:v>EU-28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'HRV-Slo vs EU'!$D$9:$O$9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'HRV-Slo vs EU'!$D$10:$O$10</c:f>
              <c:numCache>
                <c:formatCode>0.0</c:formatCode>
                <c:ptCount val="12"/>
                <c:pt idx="0">
                  <c:v>14.309661140818209</c:v>
                </c:pt>
                <c:pt idx="1">
                  <c:v>14.834410272568944</c:v>
                </c:pt>
                <c:pt idx="2">
                  <c:v>15.357828534585458</c:v>
                </c:pt>
                <c:pt idx="3">
                  <c:v>16.093485212221186</c:v>
                </c:pt>
                <c:pt idx="4">
                  <c:v>16.991020741486427</c:v>
                </c:pt>
                <c:pt idx="5">
                  <c:v>18.99606933899743</c:v>
                </c:pt>
                <c:pt idx="6">
                  <c:v>19.674717600694898</c:v>
                </c:pt>
                <c:pt idx="7">
                  <c:v>21.697593330464152</c:v>
                </c:pt>
                <c:pt idx="8">
                  <c:v>23.503825854635107</c:v>
                </c:pt>
                <c:pt idx="9">
                  <c:v>25.378279291838655</c:v>
                </c:pt>
                <c:pt idx="10">
                  <c:v>27.461714977507096</c:v>
                </c:pt>
                <c:pt idx="11">
                  <c:v>28.808647527022082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448-452E-A126-BE92C97F9D81}"/>
            </c:ext>
          </c:extLst>
        </c:ser>
        <c:ser>
          <c:idx val="1"/>
          <c:order val="1"/>
          <c:tx>
            <c:strRef>
              <c:f>'HRV-Slo vs EU'!$C$11</c:f>
              <c:strCache>
                <c:ptCount val="1"/>
                <c:pt idx="0">
                  <c:v>Hrvatska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'HRV-Slo vs EU'!$D$9:$O$9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'HRV-Slo vs EU'!$D$11:$O$11</c:f>
              <c:numCache>
                <c:formatCode>0.0</c:formatCode>
                <c:ptCount val="12"/>
                <c:pt idx="0">
                  <c:v>35.493821666665262</c:v>
                </c:pt>
                <c:pt idx="1">
                  <c:v>35.642742505015605</c:v>
                </c:pt>
                <c:pt idx="2">
                  <c:v>35.024246733524997</c:v>
                </c:pt>
                <c:pt idx="3">
                  <c:v>34.007403190791528</c:v>
                </c:pt>
                <c:pt idx="4">
                  <c:v>33.894733869958252</c:v>
                </c:pt>
                <c:pt idx="5">
                  <c:v>35.907687003951864</c:v>
                </c:pt>
                <c:pt idx="6">
                  <c:v>37.550971308956115</c:v>
                </c:pt>
                <c:pt idx="7">
                  <c:v>37.622468307138405</c:v>
                </c:pt>
                <c:pt idx="8">
                  <c:v>38.79532146399773</c:v>
                </c:pt>
                <c:pt idx="9">
                  <c:v>42.106954395552378</c:v>
                </c:pt>
                <c:pt idx="10">
                  <c:v>45.289973009558942</c:v>
                </c:pt>
                <c:pt idx="11">
                  <c:v>45.447883954880744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448-452E-A126-BE92C97F9D81}"/>
            </c:ext>
          </c:extLst>
        </c:ser>
        <c:ser>
          <c:idx val="2"/>
          <c:order val="2"/>
          <c:tx>
            <c:strRef>
              <c:f>'HRV-Slo vs EU'!$C$12</c:f>
              <c:strCache>
                <c:ptCount val="1"/>
                <c:pt idx="0">
                  <c:v>Slovenija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'HRV-Slo vs EU'!$D$9:$O$9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'HRV-Slo vs EU'!$D$12:$O$12</c:f>
              <c:numCache>
                <c:formatCode>0.0</c:formatCode>
                <c:ptCount val="12"/>
                <c:pt idx="0">
                  <c:v>29.270836568459956</c:v>
                </c:pt>
                <c:pt idx="1">
                  <c:v>28.654339202812785</c:v>
                </c:pt>
                <c:pt idx="2">
                  <c:v>28.230938428621283</c:v>
                </c:pt>
                <c:pt idx="3">
                  <c:v>27.69737419175431</c:v>
                </c:pt>
                <c:pt idx="4">
                  <c:v>29.962376638080475</c:v>
                </c:pt>
                <c:pt idx="5">
                  <c:v>33.75565816768728</c:v>
                </c:pt>
                <c:pt idx="6">
                  <c:v>32.200891897258501</c:v>
                </c:pt>
                <c:pt idx="7">
                  <c:v>31.044433904217232</c:v>
                </c:pt>
                <c:pt idx="8">
                  <c:v>31.633268272663486</c:v>
                </c:pt>
                <c:pt idx="9">
                  <c:v>33.085354702797268</c:v>
                </c:pt>
                <c:pt idx="10">
                  <c:v>33.942781846961694</c:v>
                </c:pt>
                <c:pt idx="11">
                  <c:v>32.726699144865911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448-452E-A126-BE92C97F9D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317184"/>
        <c:axId val="136503296"/>
      </c:lineChart>
      <c:catAx>
        <c:axId val="13631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503296"/>
        <c:crosses val="autoZero"/>
        <c:auto val="1"/>
        <c:lblAlgn val="ctr"/>
        <c:lblOffset val="100"/>
        <c:noMultiLvlLbl val="0"/>
      </c:catAx>
      <c:valAx>
        <c:axId val="13650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31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731B7-4237-4C9E-9447-F5057482FAE0}" type="datetimeFigureOut">
              <a:rPr lang="sr-Latn-CS" smtClean="0"/>
              <a:pPr/>
              <a:t>28.11.2018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33C93-8FE1-443D-B56F-8C9A716202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265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2183-26EB-48DC-B77C-7C64496CCA76}" type="datetime1">
              <a:rPr lang="sr-Latn-CS" smtClean="0"/>
              <a:pPr/>
              <a:t>28.11.2018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5694-D12F-407E-867F-4076AC2A118E}" type="datetime1">
              <a:rPr lang="sr-Latn-CS" smtClean="0"/>
              <a:pPr/>
              <a:t>28.11.2018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C0EA-06F9-48B6-A22C-AC39BA19D40E}" type="datetime1">
              <a:rPr lang="sr-Latn-CS" smtClean="0"/>
              <a:pPr/>
              <a:t>28.11.2018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87941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  <p:pic>
        <p:nvPicPr>
          <p:cNvPr id="7" name="Picture 6" descr="CIRED_logo c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0" y="104369"/>
            <a:ext cx="592074" cy="3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KIE logotip PLAV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864" y="57950"/>
            <a:ext cx="830646" cy="43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2123728" y="6311899"/>
            <a:ext cx="51125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700" b="0" i="0" kern="1000" spc="3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Seminar:   ZAKON O OBNOVLJIVIM IZVORIMA ENERGIJE I VISOKOUČINKOVITOJ KOGENERACIJI</a:t>
            </a:r>
            <a:br>
              <a:rPr lang="hr-HR" sz="700" b="0" i="0" kern="1000" spc="3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hr-HR" sz="700" b="0" i="0" kern="1000" spc="3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77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71360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31769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88140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15287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47202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7130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AD04-31F8-4442-8C4E-60706E3D8CCA}" type="datetime1">
              <a:rPr lang="sr-Latn-CS" smtClean="0"/>
              <a:pPr/>
              <a:t>28.11.2018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45512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725439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95857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391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4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62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4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59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83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4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C32-B83A-40C6-80BF-874E722D6F0F}" type="datetime1">
              <a:rPr lang="sr-Latn-CS" smtClean="0"/>
              <a:pPr/>
              <a:t>28.11.2018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22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38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85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081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r-Latn-R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201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74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1AFC-DCF4-4E07-9E09-A098300B4111}" type="datetime1">
              <a:rPr lang="sr-Latn-CS" smtClean="0"/>
              <a:pPr/>
              <a:t>28.11.2018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838B-111C-4BA8-9524-18855DF2D9EC}" type="datetime1">
              <a:rPr lang="sr-Latn-CS" smtClean="0"/>
              <a:pPr/>
              <a:t>28.11.2018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CB25-D4A4-4F12-A5FA-A839D01809A1}" type="datetime1">
              <a:rPr lang="sr-Latn-CS" smtClean="0"/>
              <a:pPr/>
              <a:t>28.11.2018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32AC-A00B-4AE0-9D92-6DC042CD7FA9}" type="datetime1">
              <a:rPr lang="sr-Latn-CS" smtClean="0"/>
              <a:pPr/>
              <a:t>28.11.2018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3C71-ABDD-4451-B05E-98F2919C70A5}" type="datetime1">
              <a:rPr lang="sr-Latn-CS" smtClean="0"/>
              <a:pPr/>
              <a:t>28.11.2018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9326-ADEC-472D-A7C5-DE0151D203E0}" type="datetime1">
              <a:rPr lang="sr-Latn-CS" smtClean="0"/>
              <a:pPr/>
              <a:t>28.11.2018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(null)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(null)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B4987-1982-4A6B-9CA3-F8EFDF269F13}" type="datetime1">
              <a:rPr lang="sr-Latn-CS" smtClean="0"/>
              <a:pPr/>
              <a:t>28.11.2018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DCD44-7982-B548-83C6-63346C60C554}" type="slidenum">
              <a:rPr lang="sr-Latn-RS" smtClean="0"/>
              <a:t>‹#›</a:t>
            </a:fld>
            <a:endParaRPr lang="sr-Latn-R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F817352-1EE8-0D4D-B6F1-55B62D4C0A8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226"/>
            <a:ext cx="9144000" cy="68575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1496A5E-5532-5640-B96F-D7E6B791E400}"/>
              </a:ext>
            </a:extLst>
          </p:cNvPr>
          <p:cNvSpPr/>
          <p:nvPr userDrawn="1"/>
        </p:nvSpPr>
        <p:spPr>
          <a:xfrm>
            <a:off x="0" y="6457686"/>
            <a:ext cx="9144000" cy="3000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675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SEKTOR ZA ENERGETIKU I ZAŠTITU OKOLIŠA</a:t>
            </a:r>
            <a:endParaRPr lang="en-GB" sz="675" b="0" i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en-GB" sz="675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ENERGY AND ENVIRONMENT SECTOR</a:t>
            </a:r>
          </a:p>
        </p:txBody>
      </p:sp>
    </p:spTree>
    <p:extLst>
      <p:ext uri="{BB962C8B-B14F-4D97-AF65-F5344CB8AC3E}">
        <p14:creationId xmlns:p14="http://schemas.microsoft.com/office/powerpoint/2010/main" val="35506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072">
          <p15:clr>
            <a:srgbClr val="F26B43"/>
          </p15:clr>
        </p15:guide>
        <p15:guide id="2" pos="397">
          <p15:clr>
            <a:srgbClr val="F26B43"/>
          </p15:clr>
        </p15:guide>
        <p15:guide id="3" pos="5372">
          <p15:clr>
            <a:srgbClr val="F26B43"/>
          </p15:clr>
        </p15:guide>
        <p15:guide id="4" orient="horz" pos="1151">
          <p15:clr>
            <a:srgbClr val="F26B43"/>
          </p15:clr>
        </p15:guide>
        <p15:guide id="5" orient="horz" pos="3691">
          <p15:clr>
            <a:srgbClr val="F26B43"/>
          </p15:clr>
        </p15:guide>
        <p15:guide id="6" orient="horz" pos="3612">
          <p15:clr>
            <a:srgbClr val="F26B43"/>
          </p15:clr>
        </p15:guide>
        <p15:guide id="7" orient="horz" pos="3941">
          <p15:clr>
            <a:srgbClr val="F26B43"/>
          </p15:clr>
        </p15:guide>
        <p15:guide id="8" orient="horz" pos="40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7CDCD44-7982-B548-83C6-63346C60C554}" type="slidenum">
              <a:rPr lang="sr-Latn-R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sr-Latn-R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F817352-1EE8-0D4D-B6F1-55B62D4C0A8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226"/>
            <a:ext cx="9144000" cy="68575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1496A5E-5532-5640-B96F-D7E6B791E400}"/>
              </a:ext>
            </a:extLst>
          </p:cNvPr>
          <p:cNvSpPr/>
          <p:nvPr userDrawn="1"/>
        </p:nvSpPr>
        <p:spPr>
          <a:xfrm>
            <a:off x="0" y="6457686"/>
            <a:ext cx="9144000" cy="3000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457200"/>
            <a:r>
              <a:rPr lang="en-GB" sz="675" b="1" dirty="0">
                <a:solidFill>
                  <a:prstClr val="white"/>
                </a:solidFill>
              </a:rPr>
              <a:t>SEKTOR ZA ENERGETIKU I ZAŠTITU OKOLIŠA</a:t>
            </a:r>
            <a:endParaRPr lang="en-GB" sz="675" dirty="0">
              <a:solidFill>
                <a:prstClr val="white"/>
              </a:solidFill>
            </a:endParaRPr>
          </a:p>
          <a:p>
            <a:pPr algn="ctr" defTabSz="457200"/>
            <a:r>
              <a:rPr lang="en-GB" sz="675" dirty="0">
                <a:solidFill>
                  <a:prstClr val="white"/>
                </a:solidFill>
              </a:rPr>
              <a:t>ENERGY AND ENVIRONMENT SECTOR</a:t>
            </a:r>
          </a:p>
        </p:txBody>
      </p:sp>
    </p:spTree>
    <p:extLst>
      <p:ext uri="{BB962C8B-B14F-4D97-AF65-F5344CB8AC3E}">
        <p14:creationId xmlns:p14="http://schemas.microsoft.com/office/powerpoint/2010/main" val="393912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072" userDrawn="1">
          <p15:clr>
            <a:srgbClr val="F26B43"/>
          </p15:clr>
        </p15:guide>
        <p15:guide id="2" pos="397" userDrawn="1">
          <p15:clr>
            <a:srgbClr val="F26B43"/>
          </p15:clr>
        </p15:guide>
        <p15:guide id="3" pos="5372" userDrawn="1">
          <p15:clr>
            <a:srgbClr val="F26B43"/>
          </p15:clr>
        </p15:guide>
        <p15:guide id="4" orient="horz" pos="1151" userDrawn="1">
          <p15:clr>
            <a:srgbClr val="F26B43"/>
          </p15:clr>
        </p15:guide>
        <p15:guide id="5" orient="horz" pos="3691" userDrawn="1">
          <p15:clr>
            <a:srgbClr val="F26B43"/>
          </p15:clr>
        </p15:guide>
        <p15:guide id="6" orient="horz" pos="3612" userDrawn="1">
          <p15:clr>
            <a:srgbClr val="F26B43"/>
          </p15:clr>
        </p15:guide>
        <p15:guide id="7" orient="horz" pos="3941" userDrawn="1">
          <p15:clr>
            <a:srgbClr val="F26B43"/>
          </p15:clr>
        </p15:guide>
        <p15:guide id="8" orient="horz" pos="40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4" Type="http://schemas.openxmlformats.org/officeDocument/2006/relationships/hyperlink" Target="mailto:kstih@hgk.h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1</a:t>
            </a:fld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045824" y="-11289"/>
            <a:ext cx="6694488" cy="969962"/>
          </a:xfrm>
        </p:spPr>
        <p:txBody>
          <a:bodyPr>
            <a:noAutofit/>
          </a:bodyPr>
          <a:lstStyle/>
          <a:p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200" dirty="0">
                <a:latin typeface="Arial" pitchFamily="34" charset="0"/>
                <a:cs typeface="Arial" pitchFamily="34" charset="0"/>
              </a:rPr>
              <a:t>Seminar</a:t>
            </a:r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600" b="1" spc="-180" dirty="0">
                <a:latin typeface="Arial" pitchFamily="34" charset="0"/>
                <a:cs typeface="Arial" pitchFamily="34" charset="0"/>
              </a:rPr>
              <a:t>  </a:t>
            </a:r>
            <a:r>
              <a:rPr lang="hr-HR" sz="1600" b="1" spc="-60" dirty="0">
                <a:latin typeface="Arial" pitchFamily="34" charset="0"/>
                <a:cs typeface="Arial" pitchFamily="34" charset="0"/>
              </a:rPr>
              <a:t>ZAKON O OBNOVLJIVIM IZVORIMA ENERGIJE </a:t>
            </a:r>
            <a:br>
              <a:rPr lang="hr-HR" sz="1600" b="1" spc="-60" dirty="0">
                <a:latin typeface="Arial" pitchFamily="34" charset="0"/>
                <a:cs typeface="Arial" pitchFamily="34" charset="0"/>
              </a:rPr>
            </a:br>
            <a:r>
              <a:rPr lang="hr-HR" sz="1600" b="1" spc="-60" dirty="0">
                <a:latin typeface="Arial" pitchFamily="34" charset="0"/>
                <a:cs typeface="Arial" pitchFamily="34" charset="0"/>
              </a:rPr>
              <a:t>I </a:t>
            </a:r>
            <a:r>
              <a:rPr lang="hr-HR" sz="1600" b="1" spc="-60" dirty="0" smtClean="0">
                <a:latin typeface="Arial" pitchFamily="34" charset="0"/>
                <a:cs typeface="Arial" pitchFamily="34" charset="0"/>
              </a:rPr>
              <a:t>VISOKOUČINKOVITOJ </a:t>
            </a:r>
            <a:r>
              <a:rPr lang="hr-HR" sz="1600" b="1" spc="-60" dirty="0">
                <a:latin typeface="Arial" pitchFamily="34" charset="0"/>
                <a:cs typeface="Arial" pitchFamily="34" charset="0"/>
              </a:rPr>
              <a:t>KOGENERACIJI</a:t>
            </a:r>
            <a:r>
              <a:rPr lang="hr-HR" sz="16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dirty="0">
                <a:latin typeface="Arial" pitchFamily="34" charset="0"/>
                <a:cs typeface="Arial" pitchFamily="34" charset="0"/>
              </a:rPr>
              <a:t>29. studenoga 2018.</a:t>
            </a:r>
            <a:r>
              <a:rPr lang="hr-HR" sz="18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4294967295"/>
          </p:nvPr>
        </p:nvSpPr>
        <p:spPr>
          <a:xfrm>
            <a:off x="0" y="1412875"/>
            <a:ext cx="9144000" cy="5445125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endParaRPr lang="hr-HR" dirty="0"/>
          </a:p>
          <a:p>
            <a:pPr marL="0" indent="0" algn="ctr">
              <a:buNone/>
            </a:pPr>
            <a:r>
              <a:rPr lang="hr-HR" b="1" dirty="0" smtClean="0"/>
              <a:t>ZAKON </a:t>
            </a:r>
            <a:r>
              <a:rPr lang="hr-HR" b="1" dirty="0"/>
              <a:t>O OBNOVLJIVIM IZVORIMA ENERGIJE I VISOKOUČINKOVITOJ KOGENERACIJI I HRVATSKA PROIZVODNA INDUSTRIJA 	</a:t>
            </a:r>
          </a:p>
          <a:p>
            <a:pPr marL="0" indent="0" algn="ctr">
              <a:buNone/>
            </a:pPr>
            <a:r>
              <a:rPr lang="hr-HR" dirty="0" smtClean="0"/>
              <a:t>Krešimir Štih</a:t>
            </a:r>
          </a:p>
          <a:p>
            <a:pPr marL="0" indent="0" algn="ctr">
              <a:buNone/>
            </a:pPr>
            <a:r>
              <a:rPr lang="hr-HR" sz="2800" dirty="0" smtClean="0"/>
              <a:t>Hrvatska gospodarska komora</a:t>
            </a:r>
            <a:endParaRPr lang="hr-HR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10533" y="887857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HKIE logotip PLAV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986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267"/>
            <a:ext cx="1013157" cy="63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7270B0-60CA-374D-863D-2EB89BB7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92124"/>
          </a:xfrm>
        </p:spPr>
        <p:txBody>
          <a:bodyPr>
            <a:noAutofit/>
          </a:bodyPr>
          <a:lstStyle/>
          <a:p>
            <a:pPr algn="r" defTabSz="457200"/>
            <a:r>
              <a:rPr lang="hr-HR" sz="3200" dirty="0" smtClean="0">
                <a:latin typeface="+mn-lt"/>
              </a:rPr>
              <a:t>Cijena trgovanja emisijama CO</a:t>
            </a:r>
            <a:r>
              <a:rPr lang="hr-HR" sz="3200" baseline="-25000" dirty="0" smtClean="0">
                <a:latin typeface="+mn-lt"/>
              </a:rPr>
              <a:t>2</a:t>
            </a:r>
            <a:endParaRPr lang="sr-Latn-RS" sz="3200" baseline="-25000" dirty="0">
              <a:latin typeface="+mn-lt"/>
              <a:cs typeface="Segoe UI Ligh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24" y="1667095"/>
            <a:ext cx="8780952" cy="3523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810240"/>
            <a:ext cx="14344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/>
              <a:t>Izvor: </a:t>
            </a:r>
            <a:r>
              <a:rPr lang="hr-HR" sz="1200" dirty="0" err="1" smtClean="0"/>
              <a:t>Marketinsider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75422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7270B0-60CA-374D-863D-2EB89BB7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92124"/>
          </a:xfrm>
        </p:spPr>
        <p:txBody>
          <a:bodyPr>
            <a:noAutofit/>
          </a:bodyPr>
          <a:lstStyle/>
          <a:p>
            <a:pPr algn="r" defTabSz="457200"/>
            <a:r>
              <a:rPr lang="hr-HR" sz="3200" dirty="0" smtClean="0">
                <a:latin typeface="+mn-lt"/>
              </a:rPr>
              <a:t>Hrvatska burza električne energije</a:t>
            </a:r>
            <a:endParaRPr lang="sr-Latn-RS" sz="3200" dirty="0">
              <a:latin typeface="+mn-lt"/>
              <a:cs typeface="Segoe UI Light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857251"/>
            <a:ext cx="7886700" cy="5019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r-HR" dirty="0" smtClean="0"/>
              <a:t>Cijena trgovanja po satima u vremenu od 17. do 28. rujna, dan unaprijed tržište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642937" y="5821050"/>
            <a:ext cx="18197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100" dirty="0" smtClean="0"/>
              <a:t>Izvori: CROPEX, obrada HGK</a:t>
            </a:r>
            <a:endParaRPr lang="en-GB" sz="11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204912" y="1252151"/>
          <a:ext cx="6734175" cy="460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90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7270B0-60CA-374D-863D-2EB89BB7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92124"/>
          </a:xfrm>
        </p:spPr>
        <p:txBody>
          <a:bodyPr>
            <a:noAutofit/>
          </a:bodyPr>
          <a:lstStyle/>
          <a:p>
            <a:pPr algn="r" defTabSz="457200"/>
            <a:r>
              <a:rPr lang="hr-HR" sz="3200" dirty="0" smtClean="0">
                <a:latin typeface="+mn-lt"/>
              </a:rPr>
              <a:t>Hrvatska burza električne energije</a:t>
            </a:r>
            <a:endParaRPr lang="sr-Latn-RS" sz="3200" dirty="0">
              <a:latin typeface="+mn-lt"/>
              <a:cs typeface="Segoe UI Light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857251"/>
            <a:ext cx="7886700" cy="5019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r-HR" dirty="0" smtClean="0"/>
              <a:t>Volumeni trgovanja po satima u vremenu od 17. do 28. rujna, dan unaprijed tržište</a:t>
            </a:r>
            <a:endParaRPr lang="hr-HR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628650" y="1359243"/>
          <a:ext cx="7988128" cy="4593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2937" y="5821050"/>
            <a:ext cx="18197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100" dirty="0" smtClean="0"/>
              <a:t>Izvori: CROPEX, obrada HGK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88665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7270B0-60CA-374D-863D-2EB89BB7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41" y="365127"/>
            <a:ext cx="8136409" cy="492124"/>
          </a:xfrm>
        </p:spPr>
        <p:txBody>
          <a:bodyPr>
            <a:noAutofit/>
          </a:bodyPr>
          <a:lstStyle/>
          <a:p>
            <a:pPr algn="r" defTabSz="457200"/>
            <a:r>
              <a:rPr lang="hr-HR" sz="3200" dirty="0" smtClean="0">
                <a:latin typeface="+mn-lt"/>
                <a:cs typeface="Segoe UI Light" panose="020B0502040204020203" pitchFamily="34" charset="0"/>
              </a:rPr>
              <a:t>Moguće rješenje</a:t>
            </a:r>
            <a:endParaRPr lang="sr-Latn-RS" sz="3200" dirty="0">
              <a:latin typeface="+mn-lt"/>
              <a:cs typeface="Segoe UI Ligh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70DED6-4E47-B34C-84E7-4AB304346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3" y="908720"/>
            <a:ext cx="7886700" cy="51410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sz="4000" b="1" dirty="0" smtClean="0"/>
              <a:t>Poduzetnici su voljni sami pokrenuti </a:t>
            </a:r>
            <a:r>
              <a:rPr lang="hr-HR" sz="4000" b="1" dirty="0" smtClean="0"/>
              <a:t>vlastite projekte</a:t>
            </a:r>
            <a:endParaRPr lang="hr-HR" sz="4000" b="1" dirty="0"/>
          </a:p>
          <a:p>
            <a:r>
              <a:rPr lang="hr-HR" sz="2900" dirty="0" smtClean="0"/>
              <a:t>Tržište opreme za korištenje obnovljivih izvora energije poticajno je poduzetnicima za izgradnju proizvodnih kapaciteta za vlastitu potrošnju</a:t>
            </a:r>
          </a:p>
          <a:p>
            <a:r>
              <a:rPr lang="hr-HR" sz="2900" dirty="0" smtClean="0"/>
              <a:t>U osnovi, poduzetnici nisu zainteresirani za proizvodnju viškova električne </a:t>
            </a:r>
            <a:r>
              <a:rPr lang="hr-HR" sz="2900" dirty="0" smtClean="0"/>
              <a:t>energije, isključivo ta vlastitu potrošnju</a:t>
            </a:r>
          </a:p>
          <a:p>
            <a:r>
              <a:rPr lang="hr-HR" sz="2900" dirty="0" smtClean="0"/>
              <a:t>Interes prevladava za fotonaponske elektrane</a:t>
            </a:r>
            <a:endParaRPr lang="hr-HR" sz="2900" dirty="0" smtClean="0"/>
          </a:p>
          <a:p>
            <a:r>
              <a:rPr lang="hr-HR" sz="2900" dirty="0" smtClean="0"/>
              <a:t>Uočene prepreke:</a:t>
            </a:r>
          </a:p>
          <a:p>
            <a:pPr lvl="1"/>
            <a:r>
              <a:rPr lang="hr-HR" sz="2500" dirty="0" smtClean="0"/>
              <a:t>Nedostatak odgovarajućeg modela za mjerenje potrošnje i </a:t>
            </a:r>
            <a:r>
              <a:rPr lang="hr-HR" sz="2500" dirty="0" smtClean="0"/>
              <a:t>proizvodnje – model neto mjerenja nije prikladan za kapacitete instalirane u okvirima poduzetničkih energetskih projekta</a:t>
            </a:r>
            <a:endParaRPr lang="hr-HR" sz="2500" dirty="0" smtClean="0"/>
          </a:p>
          <a:p>
            <a:pPr lvl="1"/>
            <a:r>
              <a:rPr lang="hr-HR" sz="2500" dirty="0" smtClean="0"/>
              <a:t>Neizvjesnost investicije u slučaju nužnosti ulaska u premijski sustav (kod poduzeća koje imaju više lokacija od kojih su samo neke pogodne za izgradnju proizvodnih postrojenja) – model prodaje viškova bez </a:t>
            </a:r>
            <a:r>
              <a:rPr lang="hr-HR" sz="2500" dirty="0" smtClean="0"/>
              <a:t>premije </a:t>
            </a:r>
            <a:r>
              <a:rPr lang="hr-HR" sz="2500" dirty="0" smtClean="0"/>
              <a:t>ne opravdava investiciju</a:t>
            </a:r>
          </a:p>
          <a:p>
            <a:pPr lvl="1"/>
            <a:r>
              <a:rPr lang="hr-HR" sz="2500" dirty="0" smtClean="0"/>
              <a:t>Iako se poduzetnici zalažu za uvođenje modela koji bi podržavao više mjernih mjesta, slične modele ne može se pronaći</a:t>
            </a:r>
          </a:p>
          <a:p>
            <a:pPr lvl="1"/>
            <a:r>
              <a:rPr lang="hr-HR" sz="2500" dirty="0" smtClean="0"/>
              <a:t>Složenost i nepoznavanje procedura otežava donošenje odluka i ponekad rezultira neobičnim tehničkim rješenjima</a:t>
            </a:r>
            <a:endParaRPr lang="hr-HR" sz="2500" dirty="0" smtClean="0"/>
          </a:p>
        </p:txBody>
      </p:sp>
    </p:spTree>
    <p:extLst>
      <p:ext uri="{BB962C8B-B14F-4D97-AF65-F5344CB8AC3E}">
        <p14:creationId xmlns:p14="http://schemas.microsoft.com/office/powerpoint/2010/main" val="1909014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7270B0-60CA-374D-863D-2EB89BB7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41" y="365127"/>
            <a:ext cx="8136409" cy="492124"/>
          </a:xfrm>
        </p:spPr>
        <p:txBody>
          <a:bodyPr>
            <a:noAutofit/>
          </a:bodyPr>
          <a:lstStyle/>
          <a:p>
            <a:pPr algn="r" defTabSz="457200"/>
            <a:r>
              <a:rPr lang="hr-HR" sz="3200" dirty="0" smtClean="0">
                <a:latin typeface="+mn-lt"/>
                <a:cs typeface="Segoe UI Light" panose="020B0502040204020203" pitchFamily="34" charset="0"/>
              </a:rPr>
              <a:t>Primjeri</a:t>
            </a:r>
            <a:endParaRPr lang="sr-Latn-RS" sz="3200" dirty="0">
              <a:latin typeface="+mn-lt"/>
              <a:cs typeface="Segoe UI Light" panose="020B0502040204020203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9695"/>
            <a:ext cx="4626305" cy="308830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5" y="692696"/>
            <a:ext cx="4314743" cy="288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304" y="3768959"/>
            <a:ext cx="4860031" cy="31324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7984" y="101476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Proizvodnja toplinske energije bez suproizvodnje električne energije 8-9 MW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4737112" y="297760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Fotonaponska elektrana 15kW u urbanoj sredini bez priključka na mrežu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908" y="1661093"/>
            <a:ext cx="2065311" cy="115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86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7270B0-60CA-374D-863D-2EB89BB7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41" y="365127"/>
            <a:ext cx="8136409" cy="492124"/>
          </a:xfrm>
        </p:spPr>
        <p:txBody>
          <a:bodyPr>
            <a:noAutofit/>
          </a:bodyPr>
          <a:lstStyle/>
          <a:p>
            <a:pPr algn="r" defTabSz="457200"/>
            <a:r>
              <a:rPr lang="hr-HR" sz="3200" dirty="0" smtClean="0">
                <a:latin typeface="+mn-lt"/>
                <a:cs typeface="Segoe UI Light" panose="020B0502040204020203" pitchFamily="34" charset="0"/>
              </a:rPr>
              <a:t>Moguće rješenje</a:t>
            </a:r>
            <a:endParaRPr lang="sr-Latn-RS" sz="3200" dirty="0">
              <a:latin typeface="+mn-lt"/>
              <a:cs typeface="Segoe UI Ligh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70DED6-4E47-B34C-84E7-4AB304346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3" y="908720"/>
            <a:ext cx="7886700" cy="51410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sz="4000" b="1" dirty="0" smtClean="0"/>
              <a:t>Obaveze opskrbljivača i distributera (Zakon o energetskoj učinkovitosti)</a:t>
            </a:r>
            <a:endParaRPr lang="hr-HR" sz="4000" b="1" dirty="0"/>
          </a:p>
          <a:p>
            <a:r>
              <a:rPr lang="hr-HR" sz="2900" dirty="0" smtClean="0"/>
              <a:t>Očekivanje aktivnosti obveznika u nastojanjima ispunjenja obaveza</a:t>
            </a:r>
          </a:p>
          <a:p>
            <a:r>
              <a:rPr lang="hr-HR" sz="2900" dirty="0" smtClean="0"/>
              <a:t>Modeli i realizacija za sada nisu poznati</a:t>
            </a:r>
          </a:p>
          <a:p>
            <a:r>
              <a:rPr lang="hr-HR" sz="2900" dirty="0" smtClean="0"/>
              <a:t>Potencijalni korisnici zabrinuti, skloniji jasnim pravilima i projektima s jasnim definicijama</a:t>
            </a:r>
          </a:p>
          <a:p>
            <a:r>
              <a:rPr lang="hr-HR" sz="2900" dirty="0" smtClean="0"/>
              <a:t>Pitanja se postavljaju za slučaj poremećaja u međusobnim pravima i obavezama te djelovanju vanjskih čimbenika s obzirom na očekivano trajanje ugovora</a:t>
            </a:r>
          </a:p>
          <a:p>
            <a:r>
              <a:rPr lang="hr-HR" sz="2900" dirty="0"/>
              <a:t>Model prihvatljiv isključivo </a:t>
            </a:r>
            <a:r>
              <a:rPr lang="hr-HR" sz="2900" dirty="0" smtClean="0"/>
              <a:t>subjektima koji samostalno nisu u mogućnosti osigurati financiranje projekta</a:t>
            </a:r>
            <a:endParaRPr lang="hr-HR" sz="2900" dirty="0"/>
          </a:p>
          <a:p>
            <a:r>
              <a:rPr lang="hr-HR" sz="2900" dirty="0" smtClean="0"/>
              <a:t>Po isteku ugovora ponovo se otvaraju pitanja modela rada takvih objekata – prikladniji model proizvodnje energije za vlastitu potrošnju prihvatljiviji</a:t>
            </a:r>
          </a:p>
          <a:p>
            <a:r>
              <a:rPr lang="hr-HR" sz="2900" dirty="0" smtClean="0"/>
              <a:t>Kapaciteti izgrađenih elektrana premali za sustav jamsava porijekla (minimalni kapacitet 1 MW za prihvatljivog nositelja jamstva porijekla)</a:t>
            </a:r>
          </a:p>
          <a:p>
            <a:r>
              <a:rPr lang="hr-HR" sz="2900" dirty="0" smtClean="0"/>
              <a:t>Zakon ne prepoznaje grupiranje mjernih mjesta – slabi se pregovaračka pozicija vlasnika elektrane</a:t>
            </a:r>
            <a:endParaRPr lang="hr-HR" sz="2900" dirty="0" smtClean="0"/>
          </a:p>
        </p:txBody>
      </p:sp>
    </p:spTree>
    <p:extLst>
      <p:ext uri="{BB962C8B-B14F-4D97-AF65-F5344CB8AC3E}">
        <p14:creationId xmlns:p14="http://schemas.microsoft.com/office/powerpoint/2010/main" val="203247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7270B0-60CA-374D-863D-2EB89BB7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41" y="365127"/>
            <a:ext cx="8136409" cy="492124"/>
          </a:xfrm>
        </p:spPr>
        <p:txBody>
          <a:bodyPr>
            <a:noAutofit/>
          </a:bodyPr>
          <a:lstStyle/>
          <a:p>
            <a:pPr algn="r" defTabSz="457200"/>
            <a:r>
              <a:rPr lang="hr-HR" sz="3200" dirty="0" smtClean="0">
                <a:latin typeface="+mn-lt"/>
                <a:cs typeface="Segoe UI Light" panose="020B0502040204020203" pitchFamily="34" charset="0"/>
              </a:rPr>
              <a:t>Moguće rješenje</a:t>
            </a:r>
            <a:endParaRPr lang="sr-Latn-RS" sz="3200" dirty="0">
              <a:latin typeface="+mn-lt"/>
              <a:cs typeface="Segoe UI Ligh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70DED6-4E47-B34C-84E7-4AB304346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3" y="908720"/>
            <a:ext cx="7886700" cy="51410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r-HR" sz="4000" b="1" dirty="0" smtClean="0"/>
              <a:t>Natječaji premijskog sustava</a:t>
            </a:r>
            <a:endParaRPr lang="hr-HR" sz="4000" b="1" dirty="0"/>
          </a:p>
          <a:p>
            <a:r>
              <a:rPr lang="hr-HR" sz="2900" dirty="0" smtClean="0"/>
              <a:t>Modeli i realizacija za sada nisu poznati</a:t>
            </a:r>
          </a:p>
          <a:p>
            <a:r>
              <a:rPr lang="hr-HR" sz="2900" dirty="0" smtClean="0"/>
              <a:t>Nepoznati su raspoloživi kapaciteti za koje će se natjecati</a:t>
            </a:r>
          </a:p>
          <a:p>
            <a:r>
              <a:rPr lang="hr-HR" sz="2900" dirty="0" smtClean="0"/>
              <a:t>Relativno male snage nisu prikladne za premijski sustav</a:t>
            </a:r>
          </a:p>
          <a:p>
            <a:r>
              <a:rPr lang="hr-HR" sz="2900" dirty="0" smtClean="0"/>
              <a:t>Proizvodnja električne energije za tržište nije primarna djelatnost – većini neće biti interesantno</a:t>
            </a:r>
          </a:p>
          <a:p>
            <a:r>
              <a:rPr lang="hr-HR" sz="2900" dirty="0" smtClean="0"/>
              <a:t>Opskrbljivači i distributeri ne bi trebali biti zainteresirani za realizaciju projekata u premijskom sustavu – premija nije prihvatljiva u sustavu obaveza</a:t>
            </a:r>
          </a:p>
          <a:p>
            <a:r>
              <a:rPr lang="hr-HR" sz="2900" dirty="0" smtClean="0"/>
              <a:t>Slično stanje je u području zajamčenog otkupa, ali su parametri prihvatljiviji: prikladan kapacitet i osiguran otkup proizvodnje, postavlja se pitanje iznosa tarife, roka trajanja ugovora i sl.</a:t>
            </a:r>
          </a:p>
          <a:p>
            <a:pPr marL="0" indent="0">
              <a:buNone/>
            </a:pPr>
            <a:r>
              <a:rPr lang="hr-HR" sz="4000" b="1" dirty="0"/>
              <a:t>Zaključak: </a:t>
            </a:r>
          </a:p>
          <a:p>
            <a:r>
              <a:rPr lang="hr-HR" sz="2900" dirty="0" smtClean="0"/>
              <a:t>I</a:t>
            </a:r>
            <a:r>
              <a:rPr lang="hr-HR" sz="2900" dirty="0" smtClean="0"/>
              <a:t>nteres poduzetnika je kroz decentraliziranu proizvodnju energije podmiriti vlastitu potrošnju. Otvaranje nove energetske djelatnosti i ostvrivanje prihoda od prodaje električne energije nije cilj poduzetnika.</a:t>
            </a:r>
          </a:p>
          <a:p>
            <a:r>
              <a:rPr lang="hr-HR" sz="2900" dirty="0"/>
              <a:t>Premijski sustav ili </a:t>
            </a:r>
            <a:r>
              <a:rPr lang="hr-HR" sz="2900" dirty="0" smtClean="0"/>
              <a:t>zajamčeni otkup energije dodatno opterećuje sustav prikupljanja sredstava za poticanje korištenja energije iz obnovljivih izvora – potrebno je definirati uvjete koji će omogućiti poduzetnicima koristiti svoje resurse na svima prihvatljiv način</a:t>
            </a:r>
            <a:endParaRPr lang="hr-HR" sz="2900" dirty="0"/>
          </a:p>
          <a:p>
            <a:endParaRPr lang="hr-HR" sz="2900" dirty="0" smtClean="0"/>
          </a:p>
        </p:txBody>
      </p:sp>
    </p:spTree>
    <p:extLst>
      <p:ext uri="{BB962C8B-B14F-4D97-AF65-F5344CB8AC3E}">
        <p14:creationId xmlns:p14="http://schemas.microsoft.com/office/powerpoint/2010/main" val="110155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7270B0-60CA-374D-863D-2EB89BB7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41" y="365127"/>
            <a:ext cx="8136409" cy="492124"/>
          </a:xfrm>
        </p:spPr>
        <p:txBody>
          <a:bodyPr>
            <a:noAutofit/>
          </a:bodyPr>
          <a:lstStyle/>
          <a:p>
            <a:pPr algn="r" defTabSz="457200"/>
            <a:r>
              <a:rPr lang="hr-HR" sz="3200" dirty="0" smtClean="0"/>
              <a:t>Sredstava </a:t>
            </a:r>
            <a:r>
              <a:rPr lang="hr-HR" sz="3200" dirty="0"/>
              <a:t>za poticanje korištenja energije iz </a:t>
            </a:r>
            <a:r>
              <a:rPr lang="hr-HR" sz="3200" dirty="0" smtClean="0"/>
              <a:t>OIE</a:t>
            </a:r>
            <a:endParaRPr lang="sr-Latn-RS" sz="3200" dirty="0">
              <a:latin typeface="+mn-lt"/>
              <a:cs typeface="Segoe UI Ligh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70DED6-4E47-B34C-84E7-4AB304346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3" y="1340768"/>
            <a:ext cx="7886700" cy="4708968"/>
          </a:xfrm>
        </p:spPr>
        <p:txBody>
          <a:bodyPr>
            <a:normAutofit fontScale="70000" lnSpcReduction="20000"/>
          </a:bodyPr>
          <a:lstStyle/>
          <a:p>
            <a:r>
              <a:rPr lang="hr-HR" sz="2900" dirty="0" smtClean="0"/>
              <a:t>Prijedlog Zakona, suprotno očekivanjima, zadržao je način prikupljanja sredstava od potrošača električne energije</a:t>
            </a:r>
          </a:p>
          <a:p>
            <a:r>
              <a:rPr lang="hr-HR" sz="2900" dirty="0"/>
              <a:t>Često se paralela povlači sa slovenskim načinom prikupljanja </a:t>
            </a:r>
            <a:r>
              <a:rPr lang="hr-HR" sz="2900" dirty="0" smtClean="0"/>
              <a:t>sredstava koji manje opterećuje slovenske gospodarstvenike</a:t>
            </a:r>
            <a:endParaRPr lang="hr-HR" sz="2900" dirty="0"/>
          </a:p>
          <a:p>
            <a:r>
              <a:rPr lang="hr-HR" sz="2900" dirty="0" smtClean="0"/>
              <a:t>Visina stavke hrvatske proizvođače stavlja u neravnopravan položaj s drugim konkurentima</a:t>
            </a:r>
          </a:p>
          <a:p>
            <a:r>
              <a:rPr lang="hr-HR" sz="2900" dirty="0" smtClean="0"/>
              <a:t>Nije poznato hoće li proizvođači električne energije za vlastite potrebe imati olakšice pri plaćanju naknade za poticanje korištenja energije iz obnovljivih izvora? Razlog: s obzirom da proizvode energiju za vlastite potrebe, nema razloga da dodatno plaćaju naknadu za poticanje korištenja iste te energije</a:t>
            </a:r>
          </a:p>
          <a:p>
            <a:r>
              <a:rPr lang="hr-HR" sz="2900" dirty="0" smtClean="0"/>
              <a:t>U slučaju sklapanja ugovora s opskrbljivačem, opskrbljivač preuzima pravo na korištenje energije – obaveza plaćanja naknade za poticanje korištenja obnovljive energije tada bi trebala ostati</a:t>
            </a:r>
          </a:p>
          <a:p>
            <a:r>
              <a:rPr lang="hr-HR" sz="2900" dirty="0" smtClean="0"/>
              <a:t>Bez pravila vezana uz sklapanje ugovora opskrbljivača s kupcima po pitanju energetske učinkovitosti i korištenja obnovljivih izvora energije mogu se očekivati poteškoće u primjeni</a:t>
            </a:r>
          </a:p>
        </p:txBody>
      </p:sp>
    </p:spTree>
    <p:extLst>
      <p:ext uri="{BB962C8B-B14F-4D97-AF65-F5344CB8AC3E}">
        <p14:creationId xmlns:p14="http://schemas.microsoft.com/office/powerpoint/2010/main" val="292657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4524"/>
            <a:ext cx="7886700" cy="782425"/>
          </a:xfrm>
        </p:spPr>
        <p:txBody>
          <a:bodyPr>
            <a:normAutofit/>
          </a:bodyPr>
          <a:lstStyle/>
          <a:p>
            <a:pPr algn="r"/>
            <a:r>
              <a:rPr lang="hr-HR" sz="3200" dirty="0"/>
              <a:t>Usporedba udjela obnovljive energije</a:t>
            </a:r>
            <a:endParaRPr lang="hr-HR" sz="3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" y="5800725"/>
            <a:ext cx="8996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" b="1" dirty="0" smtClean="0"/>
              <a:t>Izvor: EUROSTAT</a:t>
            </a:r>
            <a:endParaRPr lang="en-GB" sz="8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345852"/>
              </p:ext>
            </p:extLst>
          </p:nvPr>
        </p:nvGraphicFramePr>
        <p:xfrm>
          <a:off x="80962" y="1464468"/>
          <a:ext cx="8982075" cy="3929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44429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7270B0-60CA-374D-863D-2EB89BB7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41" y="365127"/>
            <a:ext cx="8136409" cy="492124"/>
          </a:xfrm>
        </p:spPr>
        <p:txBody>
          <a:bodyPr>
            <a:noAutofit/>
          </a:bodyPr>
          <a:lstStyle/>
          <a:p>
            <a:pPr algn="r" defTabSz="457200"/>
            <a:r>
              <a:rPr lang="hr-HR" sz="3200" dirty="0" smtClean="0"/>
              <a:t>Usporedba Hrvatske i Slovenije</a:t>
            </a:r>
            <a:endParaRPr lang="sr-Latn-RS" sz="3200" dirty="0">
              <a:latin typeface="+mn-lt"/>
              <a:cs typeface="Segoe UI Ligh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70DED6-4E47-B34C-84E7-4AB304346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1052736"/>
            <a:ext cx="8047803" cy="4997000"/>
          </a:xfrm>
        </p:spPr>
        <p:txBody>
          <a:bodyPr>
            <a:normAutofit/>
          </a:bodyPr>
          <a:lstStyle/>
          <a:p>
            <a:r>
              <a:rPr lang="hr-HR" sz="1900" dirty="0"/>
              <a:t>Ukupni udio obnovljive energije u potrošnji električne energije u Hrvatskoj je veći nego u Sloveniji:</a:t>
            </a:r>
          </a:p>
          <a:p>
            <a:pPr lvl="1"/>
            <a:r>
              <a:rPr lang="hr-HR" sz="1900" dirty="0"/>
              <a:t>Hrvatska: 2005. godina 35,6%, 2009. godina 35,9%, 2015. godina 45,4%</a:t>
            </a:r>
          </a:p>
          <a:p>
            <a:pPr lvl="1"/>
            <a:r>
              <a:rPr lang="hr-HR" sz="1900" dirty="0"/>
              <a:t>Slovenija: 2005. godina 28,7%, 2009. godina 33,8%, 2015. godina 32,7%</a:t>
            </a:r>
          </a:p>
          <a:p>
            <a:r>
              <a:rPr lang="hr-HR" sz="1900" dirty="0"/>
              <a:t> U vremenu do 2008. godine niti Slovenija niti Hrvatska nisu imali značajnijih poticanih izvora u području OIE</a:t>
            </a:r>
          </a:p>
          <a:p>
            <a:r>
              <a:rPr lang="hr-HR" sz="1900" dirty="0"/>
              <a:t>Ako se kao bazna godina uzme 2007. godina kada se primjećuje porast udjela obnovljive energije (iako je u Sloveniji izvjesno posljedica izgradnje hidroelektrana koje se ne potiču), može se uzeti da je porast udjela obnovljive energije u Hrvatskoj </a:t>
            </a:r>
            <a:r>
              <a:rPr lang="hr-HR" sz="1900" b="1" dirty="0"/>
              <a:t>ukupno 11%</a:t>
            </a:r>
            <a:r>
              <a:rPr lang="hr-HR" sz="1900" dirty="0"/>
              <a:t>, dok je porast u Sloveniji </a:t>
            </a:r>
            <a:r>
              <a:rPr lang="hr-HR" sz="1900" b="1" dirty="0"/>
              <a:t>5%</a:t>
            </a:r>
            <a:r>
              <a:rPr lang="hr-HR" sz="1900" dirty="0"/>
              <a:t>. </a:t>
            </a:r>
          </a:p>
          <a:p>
            <a:r>
              <a:rPr lang="hr-HR" sz="1900" dirty="0"/>
              <a:t>Niti u Sloveniji niti u Hrvatskoj nije bilo izgradnje kapaciteta velikih hidroelektrana, moguće je zaključiti da se radi o porastu u području obnovljive energije koja se potiče. </a:t>
            </a:r>
          </a:p>
          <a:p>
            <a:r>
              <a:rPr lang="hr-HR" sz="1900" dirty="0"/>
              <a:t>Ukupna potrošnja električne energije u Hrvatskoj u 2015. godini je </a:t>
            </a:r>
            <a:r>
              <a:rPr lang="hr-HR" sz="1900" b="1" dirty="0"/>
              <a:t>1319 ktoe</a:t>
            </a:r>
          </a:p>
          <a:p>
            <a:r>
              <a:rPr lang="hr-HR" sz="1900" dirty="0"/>
              <a:t>Ukupna potrošnja električne energije u Sloveniji u 2015. godini je </a:t>
            </a:r>
            <a:r>
              <a:rPr lang="hr-HR" sz="1900" b="1" dirty="0"/>
              <a:t>1100 </a:t>
            </a:r>
            <a:r>
              <a:rPr lang="hr-HR" sz="1900" b="1" dirty="0" smtClean="0"/>
              <a:t>ktoe</a:t>
            </a:r>
            <a:endParaRPr lang="hr-HR" sz="19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1373" y="5893734"/>
            <a:ext cx="13372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" dirty="0" smtClean="0"/>
              <a:t>Izvor: Eurostat, obrada HGK</a:t>
            </a:r>
            <a:endParaRPr lang="hr-HR" sz="800" dirty="0"/>
          </a:p>
        </p:txBody>
      </p:sp>
    </p:spTree>
    <p:extLst>
      <p:ext uri="{BB962C8B-B14F-4D97-AF65-F5344CB8AC3E}">
        <p14:creationId xmlns:p14="http://schemas.microsoft.com/office/powerpoint/2010/main" val="137808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7270B0-60CA-374D-863D-2EB89BB7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41" y="365127"/>
            <a:ext cx="8136409" cy="492124"/>
          </a:xfrm>
        </p:spPr>
        <p:txBody>
          <a:bodyPr>
            <a:noAutofit/>
          </a:bodyPr>
          <a:lstStyle/>
          <a:p>
            <a:pPr algn="r" defTabSz="457200"/>
            <a:r>
              <a:rPr lang="hr-HR" sz="3200" smtClean="0">
                <a:latin typeface="+mn-lt"/>
                <a:cs typeface="Segoe UI Light" panose="020B0502040204020203" pitchFamily="34" charset="0"/>
              </a:rPr>
              <a:t>HGK – Sektor za energetiku i zaštitu okoliša</a:t>
            </a:r>
            <a:endParaRPr lang="sr-Latn-RS" sz="3200" dirty="0">
              <a:latin typeface="+mn-lt"/>
              <a:cs typeface="Segoe UI Ligh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70DED6-4E47-B34C-84E7-4AB304346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3" y="1534886"/>
            <a:ext cx="7886700" cy="45148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3500" b="1" smtClean="0"/>
              <a:t>Vertikalna i horizontalna organizacija Sektora</a:t>
            </a:r>
          </a:p>
          <a:p>
            <a:r>
              <a:rPr lang="hr-HR" sz="2900" smtClean="0"/>
              <a:t>Udruženje energetike</a:t>
            </a:r>
          </a:p>
          <a:p>
            <a:r>
              <a:rPr lang="hr-HR" sz="2900" smtClean="0"/>
              <a:t>Udruženje opskrbljivača i distributera plinom</a:t>
            </a:r>
          </a:p>
          <a:p>
            <a:r>
              <a:rPr lang="hr-HR" sz="2900" smtClean="0"/>
              <a:t>Udruženje električne i optičke industrije</a:t>
            </a:r>
          </a:p>
          <a:p>
            <a:endParaRPr lang="hr-HR" sz="2900" smtClean="0"/>
          </a:p>
          <a:p>
            <a:pPr marL="0" indent="0">
              <a:buNone/>
            </a:pPr>
            <a:r>
              <a:rPr lang="hr-HR" sz="2900" smtClean="0"/>
              <a:t>Horizontalne aktivnosti:</a:t>
            </a:r>
          </a:p>
          <a:p>
            <a:r>
              <a:rPr lang="hr-HR" sz="2900" smtClean="0"/>
              <a:t>Zaštita okoliša</a:t>
            </a:r>
          </a:p>
          <a:p>
            <a:r>
              <a:rPr lang="hr-HR" sz="2900" smtClean="0"/>
              <a:t>Korištenje energenata i energije</a:t>
            </a:r>
          </a:p>
          <a:p>
            <a:r>
              <a:rPr lang="hr-HR" sz="2900" smtClean="0"/>
              <a:t>Aktivnosti vezane uz navedeno</a:t>
            </a:r>
            <a:endParaRPr lang="hr-HR" sz="2900" dirty="0" smtClean="0"/>
          </a:p>
        </p:txBody>
      </p:sp>
    </p:spTree>
    <p:extLst>
      <p:ext uri="{BB962C8B-B14F-4D97-AF65-F5344CB8AC3E}">
        <p14:creationId xmlns:p14="http://schemas.microsoft.com/office/powerpoint/2010/main" val="389083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7270B0-60CA-374D-863D-2EB89BB7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41" y="365127"/>
            <a:ext cx="8136409" cy="492124"/>
          </a:xfrm>
        </p:spPr>
        <p:txBody>
          <a:bodyPr>
            <a:noAutofit/>
          </a:bodyPr>
          <a:lstStyle/>
          <a:p>
            <a:pPr algn="r" defTabSz="457200"/>
            <a:r>
              <a:rPr lang="hr-HR" sz="3200" dirty="0" smtClean="0">
                <a:latin typeface="+mn-lt"/>
                <a:cs typeface="Segoe UI Light" panose="020B0502040204020203" pitchFamily="34" charset="0"/>
              </a:rPr>
              <a:t>Usporedba Hrvatske i Slovenije</a:t>
            </a:r>
            <a:endParaRPr lang="sr-Latn-RS" sz="3200" dirty="0">
              <a:latin typeface="+mn-lt"/>
              <a:cs typeface="Segoe UI Ligh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70DED6-4E47-B34C-84E7-4AB304346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64704"/>
            <a:ext cx="8640959" cy="33843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800" dirty="0" smtClean="0"/>
              <a:t>Slovenija </a:t>
            </a:r>
            <a:r>
              <a:rPr lang="hr-HR" sz="1800" dirty="0"/>
              <a:t>ima nešto manju ukupnu potrošnju električne energije od Hrvatske</a:t>
            </a:r>
            <a:r>
              <a:rPr lang="hr-HR" sz="1800" dirty="0" smtClean="0"/>
              <a:t>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800" dirty="0" smtClean="0"/>
              <a:t>Udio </a:t>
            </a:r>
            <a:r>
              <a:rPr lang="hr-HR" sz="1800" dirty="0"/>
              <a:t>poticane obnovljive energije više nego dvostruko </a:t>
            </a:r>
            <a:r>
              <a:rPr lang="hr-HR" sz="1800" dirty="0" smtClean="0"/>
              <a:t>je manji </a:t>
            </a:r>
            <a:r>
              <a:rPr lang="hr-HR" sz="1800" dirty="0"/>
              <a:t>od udjela u </a:t>
            </a:r>
            <a:r>
              <a:rPr lang="hr-HR" sz="1800" dirty="0" smtClean="0"/>
              <a:t>Hrvatskoj</a:t>
            </a:r>
            <a:r>
              <a:rPr lang="hr-HR" sz="1800" dirty="0"/>
              <a:t>,</a:t>
            </a:r>
            <a:endParaRPr lang="hr-HR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800" dirty="0" smtClean="0"/>
              <a:t>Slovenski model prikupljanja sredstava za poticanje korištenja energije iz obnovljivih izvora temelji se na nekoliko kategorija vezanih uz maksimalnu angažiranu snagu potrošača (ne veže se izravno uz potrošnju energije)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800" dirty="0" smtClean="0"/>
              <a:t>Slovenija ima </a:t>
            </a:r>
            <a:r>
              <a:rPr lang="hr-HR" sz="1800" dirty="0"/>
              <a:t>gotovo dvostruko veću potrošnju električne energije u industriji, što uz manji udjel električne energije u obnovljivim izvorima energije vodi manjem opterećenju cijene koju je potrebno dodati za poticaj</a:t>
            </a:r>
            <a:r>
              <a:rPr lang="hr-HR" sz="18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800" dirty="0"/>
              <a:t>Prosječna cijena električne energije za industrijske potrošače u Sloveniji u prvoj polovini 2015. godine iznosila je 0,159€/kWh, u Hrvatskoj 0,132€/kWh.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800" dirty="0"/>
              <a:t>Prosječna cijena električne energije za industrijske potrošače u Sloveniji u prvoj polovini 2017. </a:t>
            </a:r>
            <a:r>
              <a:rPr lang="hr-HR" sz="1800" dirty="0"/>
              <a:t>godine iznosila je 0,078€/kWh, u Hrvatskoj 0,087€/kWh</a:t>
            </a:r>
            <a:r>
              <a:rPr lang="hr-HR" sz="1800" dirty="0" smtClean="0"/>
              <a:t>.</a:t>
            </a:r>
            <a:endParaRPr lang="hr-HR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F370DED6-4E47-B34C-84E7-4AB3043465BE}"/>
              </a:ext>
            </a:extLst>
          </p:cNvPr>
          <p:cNvSpPr txBox="1">
            <a:spLocks/>
          </p:cNvSpPr>
          <p:nvPr/>
        </p:nvSpPr>
        <p:spPr>
          <a:xfrm>
            <a:off x="179513" y="3780656"/>
            <a:ext cx="8640959" cy="2312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800" dirty="0" smtClean="0"/>
              <a:t>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hr-HR" sz="1800" i="1" dirty="0" smtClean="0"/>
              <a:t>Usporedba slovenskih i hrvatskih naknada nije prikladna zbog različitih tržišnih uvjeta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hr-HR" sz="1800" dirty="0" smtClean="0"/>
              <a:t>Primjena slovenskog modela poticajne cijene u Hrvatskoj ne bi dovela do povoljnijeg statusa za industriju u Hrvatskoj jer se radi o različitim ulaznim brojevima, puno povoljnijim za slovensku stranu.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hr-HR" sz="1800" dirty="0" smtClean="0"/>
              <a:t>Rasterećenje treba provesti disperziranjem raspodjele opterećenja naknada (na pr. prodajom obnovljive energije na burzi zainteresiranim stranama) te uvođenjem razreda za veće industrijske potrošače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166226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7270B0-60CA-374D-863D-2EB89BB7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41" y="365127"/>
            <a:ext cx="8136409" cy="492124"/>
          </a:xfrm>
        </p:spPr>
        <p:txBody>
          <a:bodyPr>
            <a:noAutofit/>
          </a:bodyPr>
          <a:lstStyle/>
          <a:p>
            <a:pPr algn="r" defTabSz="457200"/>
            <a:r>
              <a:rPr lang="hr-HR" sz="3200" dirty="0" smtClean="0">
                <a:latin typeface="+mn-lt"/>
                <a:cs typeface="Segoe UI Light" panose="020B0502040204020203" pitchFamily="34" charset="0"/>
              </a:rPr>
              <a:t>Utjecaj cijene naknade</a:t>
            </a:r>
            <a:endParaRPr lang="sr-Latn-RS" sz="3200" dirty="0">
              <a:latin typeface="+mn-lt"/>
              <a:cs typeface="Segoe UI Ligh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70DED6-4E47-B34C-84E7-4AB304346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0768"/>
            <a:ext cx="8263833" cy="4420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/>
              <a:t>Konkretan primjer potrošnje u proizvodnom poduzeću</a:t>
            </a:r>
            <a:endParaRPr lang="hr-HR" b="1" dirty="0"/>
          </a:p>
          <a:p>
            <a:endParaRPr lang="hr-HR" sz="29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516140"/>
              </p:ext>
            </p:extLst>
          </p:nvPr>
        </p:nvGraphicFramePr>
        <p:xfrm>
          <a:off x="323529" y="1988838"/>
          <a:ext cx="8496942" cy="3096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1567"/>
                <a:gridCol w="810564"/>
                <a:gridCol w="726712"/>
                <a:gridCol w="768637"/>
                <a:gridCol w="869959"/>
                <a:gridCol w="744181"/>
                <a:gridCol w="744181"/>
                <a:gridCol w="828033"/>
                <a:gridCol w="503108"/>
              </a:tblGrid>
              <a:tr h="688077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 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</a:rPr>
                        <a:t>Jed.cijena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</a:rPr>
                        <a:t>Nove jed.cijene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</a:rPr>
                        <a:t>Indeks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</a:rPr>
                        <a:t>God.potrošnja kWh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</a:rPr>
                        <a:t>Iznos prije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</a:rPr>
                        <a:t>Novi iznos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</a:rPr>
                        <a:t>Razlika u kn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</a:rPr>
                        <a:t>Indeks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4038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 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</a:rPr>
                        <a:t> 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</a:rPr>
                        <a:t> 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</a:rPr>
                        <a:t> 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</a:rPr>
                        <a:t> 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</a:rPr>
                        <a:t> 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</a:rPr>
                        <a:t> 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</a:rPr>
                        <a:t> 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</a:rPr>
                        <a:t> 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403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Radna energija po višoj dnevnoj tarifi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0,36550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0,4155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</a:rPr>
                        <a:t>114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3.240.000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1.184.220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1.346.220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162.000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</a:rPr>
                        <a:t>114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403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Radna energija po nižoj dnevnoj tarifi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0,20070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0,2281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</a:rPr>
                        <a:t>114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1.920.000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385.344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437.952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52.608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</a:rPr>
                        <a:t>114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88077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Naknada za poticanje proizvodnje iz obnovljivih izvora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0,03500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0,1050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</a:rPr>
                        <a:t>300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5.160.000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180.600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541.800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361.200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</a:rPr>
                        <a:t>300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4038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 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 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 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 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 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 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 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 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</a:rPr>
                        <a:t> 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4038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Ukupno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 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 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>
                          <a:effectLst/>
                        </a:rPr>
                        <a:t> 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5.160.000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1.750.164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2.325.972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575.808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 dirty="0">
                          <a:effectLst/>
                        </a:rPr>
                        <a:t>133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65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7270B0-60CA-374D-863D-2EB89BB7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41" y="365127"/>
            <a:ext cx="8136409" cy="492124"/>
          </a:xfrm>
        </p:spPr>
        <p:txBody>
          <a:bodyPr>
            <a:noAutofit/>
          </a:bodyPr>
          <a:lstStyle/>
          <a:p>
            <a:pPr algn="r" defTabSz="457200"/>
            <a:r>
              <a:rPr lang="hr-HR" sz="3200" b="1" dirty="0" smtClean="0"/>
              <a:t>Zaključak</a:t>
            </a:r>
            <a:endParaRPr lang="sr-Latn-RS" sz="3200" dirty="0">
              <a:latin typeface="+mn-lt"/>
              <a:cs typeface="Segoe UI Ligh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70DED6-4E47-B34C-84E7-4AB304346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3" y="980728"/>
            <a:ext cx="7886700" cy="5069008"/>
          </a:xfrm>
        </p:spPr>
        <p:txBody>
          <a:bodyPr>
            <a:normAutofit fontScale="77500" lnSpcReduction="20000"/>
          </a:bodyPr>
          <a:lstStyle/>
          <a:p>
            <a:r>
              <a:rPr lang="hr-HR" sz="2900" dirty="0" smtClean="0"/>
              <a:t>Kroz decentraliziranu proizvodnju energije iz obnovljivih izvora potrebno je omogućiti poduzetnicima podmiriti vlastitu potrošnju</a:t>
            </a:r>
          </a:p>
          <a:p>
            <a:r>
              <a:rPr lang="hr-HR" sz="2900" dirty="0"/>
              <a:t>Premijski </a:t>
            </a:r>
            <a:r>
              <a:rPr lang="hr-HR" sz="2900" dirty="0"/>
              <a:t>sustav ili </a:t>
            </a:r>
            <a:r>
              <a:rPr lang="hr-HR" sz="2900" dirty="0"/>
              <a:t>zajamčeni otkup energije dodatno opterećuje sustav prikupljanja sredstava za naknade za poticanje korištenja energije iz obnovljivih izvora i nisu interes poduzetnika</a:t>
            </a:r>
          </a:p>
          <a:p>
            <a:r>
              <a:rPr lang="hr-HR" sz="2900" dirty="0"/>
              <a:t>Poticajne mjere koje se provode preko krajnjih kupaca potrebno je postepeno zamijeniti drugim </a:t>
            </a:r>
            <a:r>
              <a:rPr lang="hr-HR" sz="2900" dirty="0"/>
              <a:t>oblicima, između ostaloga, teret naknada prebaciti na tehnologiju </a:t>
            </a:r>
            <a:r>
              <a:rPr lang="hr-HR" sz="2900" dirty="0"/>
              <a:t>koja rješava određene probleme (otpad, nitritna direktiva...) – poticajne mjere prebaciti djelomično u područje koje se rješava</a:t>
            </a:r>
          </a:p>
          <a:p>
            <a:r>
              <a:rPr lang="hr-HR" sz="2900" dirty="0"/>
              <a:t>Nužno je pronaći </a:t>
            </a:r>
            <a:r>
              <a:rPr lang="hr-HR" sz="2900" dirty="0"/>
              <a:t>nekoliko mogućih modela za specifične grupe </a:t>
            </a:r>
            <a:r>
              <a:rPr lang="hr-HR" sz="2900" dirty="0"/>
              <a:t>potrošača i modele ugraditi u zakonodavni okvir umjesto </a:t>
            </a:r>
            <a:r>
              <a:rPr lang="hr-HR" sz="2900" dirty="0" smtClean="0"/>
              <a:t>postojećeg</a:t>
            </a:r>
          </a:p>
          <a:p>
            <a:r>
              <a:rPr lang="hr-HR" sz="2900" dirty="0"/>
              <a:t>Usporedba s ostalim članicama EU </a:t>
            </a:r>
            <a:r>
              <a:rPr lang="hr-HR" sz="2900" dirty="0"/>
              <a:t>nije uvijek prihvatljiva zbog različitih tržišnih uvjeta</a:t>
            </a:r>
            <a:endParaRPr lang="hr-HR" sz="2900" dirty="0"/>
          </a:p>
          <a:p>
            <a:r>
              <a:rPr lang="hr-HR" sz="2900" dirty="0"/>
              <a:t>Valorizirati proizvođače za vlastite potrebe iz OIE, smanjiti im troškove sukladno proizvedenoj energiji (posebno vrijedi za drvoprerađivačku industriju</a:t>
            </a:r>
            <a:r>
              <a:rPr lang="hr-HR" sz="29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8920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7270B0-60CA-374D-863D-2EB89BB7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41" y="365127"/>
            <a:ext cx="8136409" cy="492124"/>
          </a:xfrm>
        </p:spPr>
        <p:txBody>
          <a:bodyPr>
            <a:noAutofit/>
          </a:bodyPr>
          <a:lstStyle/>
          <a:p>
            <a:pPr algn="r" defTabSz="457200"/>
            <a:r>
              <a:rPr lang="hr-HR" sz="3200" b="1" dirty="0"/>
              <a:t>Zaključak (nastavak): </a:t>
            </a:r>
            <a:endParaRPr lang="sr-Latn-RS" sz="3200" dirty="0">
              <a:latin typeface="+mn-lt"/>
              <a:cs typeface="Segoe UI Ligh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70DED6-4E47-B34C-84E7-4AB304346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3" y="1484784"/>
            <a:ext cx="7886700" cy="4564952"/>
          </a:xfrm>
        </p:spPr>
        <p:txBody>
          <a:bodyPr>
            <a:normAutofit fontScale="77500" lnSpcReduction="20000"/>
          </a:bodyPr>
          <a:lstStyle/>
          <a:p>
            <a:r>
              <a:rPr lang="hr-HR" sz="2900" dirty="0" smtClean="0"/>
              <a:t>Otkupljenu </a:t>
            </a:r>
            <a:r>
              <a:rPr lang="hr-HR" sz="2900" dirty="0"/>
              <a:t>obnovljivu energiju staviti na tržište (HROTE)</a:t>
            </a:r>
          </a:p>
          <a:p>
            <a:r>
              <a:rPr lang="hr-HR" sz="2900" dirty="0"/>
              <a:t>Aktivirati trgovinu certifikatima porijekla</a:t>
            </a:r>
          </a:p>
          <a:p>
            <a:r>
              <a:rPr lang="hr-HR" sz="2900" dirty="0" smtClean="0"/>
              <a:t>Potrebna </a:t>
            </a:r>
            <a:r>
              <a:rPr lang="hr-HR" sz="2900" dirty="0"/>
              <a:t>značajnija izmjena u energetskoj  infrastrukturi radi prilagodbe karakteru obnovljive energije – bolja </a:t>
            </a:r>
            <a:r>
              <a:rPr lang="hr-HR" sz="2900" dirty="0"/>
              <a:t>iskoristivost, a posebno treba prilagoditi model mjerenja (15 minutni period ili slična metodologija umjesto neto mjerenja)</a:t>
            </a:r>
            <a:endParaRPr lang="hr-HR" sz="2900" dirty="0"/>
          </a:p>
          <a:p>
            <a:r>
              <a:rPr lang="hr-HR" sz="2900" dirty="0"/>
              <a:t>Izgradnja novih kapaciteta ne može se jednostavno prepustiti </a:t>
            </a:r>
            <a:r>
              <a:rPr lang="hr-HR" sz="2900" dirty="0"/>
              <a:t>tržištu zbog tehničkih zahtjeva mreže i potencijalnog broja aktivnih korisnika – „prosumera”</a:t>
            </a:r>
          </a:p>
          <a:p>
            <a:r>
              <a:rPr lang="hr-HR" sz="2900" dirty="0"/>
              <a:t>Potrebno maksimizirati mjere energetske učinkovitosti – osim smanjenja potrošnje, smanjit će se i apsolutni udjel potrebne utrošene obnovljive energije u ukupnoj </a:t>
            </a:r>
            <a:r>
              <a:rPr lang="hr-HR" sz="2900" dirty="0" smtClean="0"/>
              <a:t>potrošnji</a:t>
            </a:r>
          </a:p>
          <a:p>
            <a:r>
              <a:rPr lang="hr-HR" dirty="0"/>
              <a:t>Iskoristiti poticaje i provesti neke od mogućih mjera energetske učinkovitosti ili izgraditi kapacitete za vlastitu potrošnju (uz odgovarajući model</a:t>
            </a:r>
            <a:r>
              <a:rPr lang="hr-HR" dirty="0" smtClean="0"/>
              <a:t>)</a:t>
            </a:r>
            <a:endParaRPr lang="hr-HR" sz="2900" dirty="0"/>
          </a:p>
          <a:p>
            <a:endParaRPr lang="hr-HR" sz="2900" dirty="0"/>
          </a:p>
          <a:p>
            <a:endParaRPr lang="hr-HR" sz="2900" dirty="0" smtClean="0"/>
          </a:p>
        </p:txBody>
      </p:sp>
    </p:spTree>
    <p:extLst>
      <p:ext uri="{BB962C8B-B14F-4D97-AF65-F5344CB8AC3E}">
        <p14:creationId xmlns:p14="http://schemas.microsoft.com/office/powerpoint/2010/main" val="43542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IMGP51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5" name="AutoShape 3"/>
          <p:cNvSpPr>
            <a:spLocks noChangeArrowheads="1"/>
          </p:cNvSpPr>
          <p:nvPr/>
        </p:nvSpPr>
        <p:spPr bwMode="auto">
          <a:xfrm>
            <a:off x="3962400" y="228600"/>
            <a:ext cx="4618038" cy="2517775"/>
          </a:xfrm>
          <a:prstGeom prst="cloudCallout">
            <a:avLst>
              <a:gd name="adj1" fmla="val -32264"/>
              <a:gd name="adj2" fmla="val -1894"/>
            </a:avLst>
          </a:prstGeom>
          <a:solidFill>
            <a:srgbClr val="3D287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457200" eaLnBrk="0" hangingPunct="0"/>
            <a:r>
              <a:rPr lang="hr-HR" altLang="sr-Latn-RS" sz="2800" b="1">
                <a:solidFill>
                  <a:prstClr val="white"/>
                </a:solidFill>
                <a:latin typeface="Tahoma" panose="020B0604030504040204" pitchFamily="34" charset="0"/>
              </a:rPr>
              <a:t>Hvala na pažnji</a:t>
            </a:r>
            <a:r>
              <a:rPr lang="en-GB" altLang="sr-Latn-RS" sz="2800" b="1">
                <a:solidFill>
                  <a:prstClr val="white"/>
                </a:solidFill>
                <a:latin typeface="Tahoma" panose="020B0604030504040204" pitchFamily="34" charset="0"/>
              </a:rPr>
              <a:t>!</a:t>
            </a:r>
          </a:p>
        </p:txBody>
      </p:sp>
      <p:pic>
        <p:nvPicPr>
          <p:cNvPr id="115716" name="Picture 4" descr="grbhgk_tam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58763"/>
            <a:ext cx="608012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181600" y="4648200"/>
            <a:ext cx="3733800" cy="167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85000" lnSpcReduction="20000"/>
          </a:bodyPr>
          <a:lstStyle/>
          <a:p>
            <a:pPr algn="r" eaLnBrk="1" hangingPunct="1">
              <a:lnSpc>
                <a:spcPct val="90000"/>
              </a:lnSpc>
            </a:pPr>
            <a:r>
              <a:rPr lang="hr-HR" altLang="sr-Latn-R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HRVATSKA GOSPODARSKA KOMORA</a:t>
            </a:r>
            <a:endParaRPr lang="en-GB" altLang="sr-Latn-RS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 eaLnBrk="1" hangingPunct="1">
              <a:lnSpc>
                <a:spcPct val="90000"/>
              </a:lnSpc>
            </a:pPr>
            <a:r>
              <a:rPr lang="hr-HR" altLang="sr-Latn-R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Sektor za energetiku i zaštitu okoliša</a:t>
            </a:r>
            <a:endParaRPr lang="en-GB" altLang="sr-Latn-RS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 eaLnBrk="1" hangingPunct="1">
              <a:lnSpc>
                <a:spcPct val="90000"/>
              </a:lnSpc>
            </a:pPr>
            <a:r>
              <a:rPr lang="hr-HR" altLang="sr-Latn-R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Telefon</a:t>
            </a:r>
            <a:r>
              <a:rPr lang="en-GB" altLang="sr-Latn-R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0</a:t>
            </a:r>
            <a:r>
              <a:rPr lang="hr-HR" altLang="sr-Latn-R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 </a:t>
            </a:r>
            <a:r>
              <a:rPr lang="en-GB" altLang="sr-Latn-R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4606 758</a:t>
            </a:r>
          </a:p>
          <a:p>
            <a:pPr algn="r" eaLnBrk="1" hangingPunct="1">
              <a:lnSpc>
                <a:spcPct val="90000"/>
              </a:lnSpc>
            </a:pPr>
            <a:r>
              <a:rPr lang="hr-HR" altLang="sr-Latn-R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Faks 0</a:t>
            </a:r>
            <a:r>
              <a:rPr lang="en-GB" altLang="sr-Latn-R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hr-HR" altLang="sr-Latn-R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altLang="sr-Latn-R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4606 737</a:t>
            </a:r>
          </a:p>
          <a:p>
            <a:pPr algn="r" eaLnBrk="1" hangingPunct="1">
              <a:lnSpc>
                <a:spcPct val="90000"/>
              </a:lnSpc>
            </a:pPr>
            <a:r>
              <a:rPr lang="en-GB" altLang="sr-Latn-R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E-mail: </a:t>
            </a:r>
            <a:r>
              <a:rPr lang="hr-HR" altLang="sr-Latn-RS" sz="1600" b="1" dirty="0" smtClean="0">
                <a:solidFill>
                  <a:schemeClr val="bg1"/>
                </a:solidFill>
                <a:latin typeface="Arial Narrow" panose="020B0606020202030204" pitchFamily="34" charset="0"/>
                <a:hlinkClick r:id="rId4"/>
              </a:rPr>
              <a:t>kstih@hgk.hr</a:t>
            </a:r>
            <a:endParaRPr lang="hr-HR" altLang="sr-Latn-RS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 eaLnBrk="1" hangingPunct="1">
              <a:lnSpc>
                <a:spcPct val="90000"/>
              </a:lnSpc>
            </a:pPr>
            <a:r>
              <a:rPr lang="hr-HR" altLang="sr-Latn-R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Nova cesta 3-7</a:t>
            </a:r>
            <a:r>
              <a:rPr lang="en-GB" altLang="sr-Latn-R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10000 Zagreb</a:t>
            </a:r>
          </a:p>
        </p:txBody>
      </p:sp>
    </p:spTree>
    <p:extLst>
      <p:ext uri="{BB962C8B-B14F-4D97-AF65-F5344CB8AC3E}">
        <p14:creationId xmlns:p14="http://schemas.microsoft.com/office/powerpoint/2010/main" val="64136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7270B0-60CA-374D-863D-2EB89BB7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41" y="365127"/>
            <a:ext cx="8136409" cy="492124"/>
          </a:xfrm>
        </p:spPr>
        <p:txBody>
          <a:bodyPr>
            <a:noAutofit/>
          </a:bodyPr>
          <a:lstStyle/>
          <a:p>
            <a:pPr algn="r" defTabSz="457200"/>
            <a:r>
              <a:rPr lang="hr-HR" sz="3200" dirty="0" smtClean="0">
                <a:latin typeface="+mn-lt"/>
                <a:cs typeface="Segoe UI Light" panose="020B0502040204020203" pitchFamily="34" charset="0"/>
              </a:rPr>
              <a:t>Poduzetnici i električna energija</a:t>
            </a:r>
            <a:endParaRPr lang="sr-Latn-RS" sz="3200" dirty="0">
              <a:latin typeface="+mn-lt"/>
              <a:cs typeface="Segoe UI Ligh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70DED6-4E47-B34C-84E7-4AB304346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3" y="1534886"/>
            <a:ext cx="7886700" cy="45148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r-HR" sz="4000" b="1" dirty="0" smtClean="0"/>
              <a:t>Konkurentnost poduzetnika kroz cijenu električne energije</a:t>
            </a:r>
            <a:endParaRPr lang="hr-HR" sz="4000" b="1" dirty="0"/>
          </a:p>
          <a:p>
            <a:r>
              <a:rPr lang="hr-HR" sz="2900" dirty="0"/>
              <a:t>Potencijalna prijetnja poslovanju: cijena energije za iste djelatnosti različita – narušena konkurentnost pojedinih </a:t>
            </a:r>
            <a:r>
              <a:rPr lang="hr-HR" sz="2900" dirty="0" smtClean="0"/>
              <a:t>poduzeća</a:t>
            </a:r>
          </a:p>
          <a:p>
            <a:r>
              <a:rPr lang="hr-HR" sz="2900" dirty="0" smtClean="0"/>
              <a:t>Zainteresiranost poduzetnika za pronalaženje njima prihvatljivih rješenja</a:t>
            </a:r>
          </a:p>
          <a:p>
            <a:r>
              <a:rPr lang="hr-HR" sz="2900" dirty="0" smtClean="0"/>
              <a:t>Promjene u zakonodavnom okviru – nedovoljno vremena za usklađivanje poslovnih planova</a:t>
            </a:r>
          </a:p>
          <a:p>
            <a:r>
              <a:rPr lang="hr-HR" sz="2900" dirty="0" smtClean="0"/>
              <a:t>Dio poduzeća u vlasništvu je stranih investitora – pokušavaju se pronaći korelacije u uvjetima na različitim tržištima – strani kapital pokazuje spremnost preseljenja proizvodnje na područja s povoljnijim uvjetima</a:t>
            </a:r>
          </a:p>
          <a:p>
            <a:r>
              <a:rPr lang="hr-HR" sz="2900" dirty="0" smtClean="0"/>
              <a:t>Posebno se javljaju poduzetnici s nižim stopama prihoda – energija ima veliki utjecaj na krajnju cijenu proizvoda</a:t>
            </a:r>
          </a:p>
          <a:p>
            <a:r>
              <a:rPr lang="hr-HR" sz="2900" dirty="0" smtClean="0"/>
              <a:t>Za ispunjenje obaveza koje proizlaze iz zakonodavnog okvira treba pronaći odgovarajuće </a:t>
            </a:r>
            <a:r>
              <a:rPr lang="hr-HR" sz="2900" dirty="0" err="1" smtClean="0"/>
              <a:t>nediskriminirajuće</a:t>
            </a:r>
            <a:r>
              <a:rPr lang="hr-HR" sz="2900" dirty="0" smtClean="0"/>
              <a:t> načine financijske podrške</a:t>
            </a:r>
          </a:p>
          <a:p>
            <a:r>
              <a:rPr lang="hr-HR" sz="2900" dirty="0" smtClean="0"/>
              <a:t>Opći stav – zakonski okvir sadrži suviše složene postupke </a:t>
            </a:r>
            <a:r>
              <a:rPr lang="hr-HR" sz="2900" dirty="0" smtClean="0"/>
              <a:t>– otežano </a:t>
            </a:r>
            <a:r>
              <a:rPr lang="hr-HR" sz="2900" dirty="0" smtClean="0"/>
              <a:t>poslovanje i </a:t>
            </a:r>
            <a:r>
              <a:rPr lang="hr-HR" sz="2900" dirty="0" smtClean="0"/>
              <a:t>slabija </a:t>
            </a:r>
            <a:r>
              <a:rPr lang="hr-HR" sz="2900" dirty="0" smtClean="0"/>
              <a:t>konkurentnost</a:t>
            </a:r>
          </a:p>
        </p:txBody>
      </p:sp>
    </p:spTree>
    <p:extLst>
      <p:ext uri="{BB962C8B-B14F-4D97-AF65-F5344CB8AC3E}">
        <p14:creationId xmlns:p14="http://schemas.microsoft.com/office/powerpoint/2010/main" val="315835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7270B0-60CA-374D-863D-2EB89BB7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41" y="365127"/>
            <a:ext cx="8136409" cy="492124"/>
          </a:xfrm>
        </p:spPr>
        <p:txBody>
          <a:bodyPr>
            <a:noAutofit/>
          </a:bodyPr>
          <a:lstStyle/>
          <a:p>
            <a:pPr algn="r" defTabSz="457200"/>
            <a:r>
              <a:rPr lang="hr-HR" sz="3200" dirty="0" smtClean="0">
                <a:latin typeface="+mn-lt"/>
                <a:cs typeface="Segoe UI Light" panose="020B0502040204020203" pitchFamily="34" charset="0"/>
              </a:rPr>
              <a:t>Poduzetnici i električna energija</a:t>
            </a:r>
            <a:endParaRPr lang="sr-Latn-RS" sz="3200" dirty="0">
              <a:latin typeface="+mn-lt"/>
              <a:cs typeface="Segoe UI Ligh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70DED6-4E47-B34C-84E7-4AB304346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3" y="1534886"/>
            <a:ext cx="7886700" cy="45148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4000" b="1" dirty="0" smtClean="0"/>
              <a:t>Istaknuti stavovi</a:t>
            </a:r>
            <a:endParaRPr lang="hr-HR" sz="4000" b="1" dirty="0"/>
          </a:p>
          <a:p>
            <a:r>
              <a:rPr lang="hr-HR" sz="2900" dirty="0" smtClean="0"/>
              <a:t>Usporedbom sa susjednim sličnim tržištima iskazuje se nezadovoljstvo pojedinim odredbama:</a:t>
            </a:r>
          </a:p>
          <a:p>
            <a:pPr lvl="1"/>
            <a:r>
              <a:rPr lang="hr-HR" sz="2500" dirty="0" smtClean="0"/>
              <a:t>Viša cijena naknade za korištenje mreže</a:t>
            </a:r>
          </a:p>
          <a:p>
            <a:pPr lvl="1"/>
            <a:r>
              <a:rPr lang="hr-HR" sz="2500" dirty="0" smtClean="0"/>
              <a:t>Visoka cijena naknade za korištenje električne energije iz obnovljivih izvora energije</a:t>
            </a:r>
          </a:p>
          <a:p>
            <a:pPr lvl="1"/>
            <a:r>
              <a:rPr lang="hr-HR" sz="2500" dirty="0" smtClean="0"/>
              <a:t>Visoka cijena naknade za angažiranu snagu (posebno u nekim marginalnim slučajevima – karakteristično za manja poduzeća)</a:t>
            </a:r>
          </a:p>
          <a:p>
            <a:r>
              <a:rPr lang="hr-HR" sz="2900" dirty="0" smtClean="0"/>
              <a:t>Zabrinutost zbog očekivanog povećanja cijena električne energije</a:t>
            </a:r>
          </a:p>
          <a:p>
            <a:r>
              <a:rPr lang="hr-HR" sz="2900" dirty="0" smtClean="0"/>
              <a:t>Složenost pravila i procedura teško je pratiti</a:t>
            </a:r>
          </a:p>
          <a:p>
            <a:r>
              <a:rPr lang="hr-HR" sz="2900" dirty="0" smtClean="0"/>
              <a:t>Uvjeti za ulazak u decentraliziranu proizvodnju električne energije nisu poticajni</a:t>
            </a:r>
          </a:p>
        </p:txBody>
      </p:sp>
    </p:spTree>
    <p:extLst>
      <p:ext uri="{BB962C8B-B14F-4D97-AF65-F5344CB8AC3E}">
        <p14:creationId xmlns:p14="http://schemas.microsoft.com/office/powerpoint/2010/main" val="388152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0" y="941525"/>
          <a:ext cx="9144000" cy="5267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7270B0-60CA-374D-863D-2EB89BB7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92124"/>
          </a:xfrm>
        </p:spPr>
        <p:txBody>
          <a:bodyPr>
            <a:noAutofit/>
          </a:bodyPr>
          <a:lstStyle/>
          <a:p>
            <a:pPr algn="r" defTabSz="457200"/>
            <a:r>
              <a:rPr lang="hr-HR" sz="3200" dirty="0" smtClean="0">
                <a:latin typeface="+mn-lt"/>
              </a:rPr>
              <a:t>Usporedne cijene električne energije</a:t>
            </a:r>
            <a:endParaRPr lang="sr-Latn-RS" sz="3200" dirty="0">
              <a:latin typeface="+mn-lt"/>
              <a:cs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41144"/>
            <a:ext cx="962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€cent/</a:t>
            </a:r>
            <a:r>
              <a:rPr kumimoji="0" lang="hr-H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MWh</a:t>
            </a:r>
            <a:endParaRPr kumimoji="0" lang="hr-H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793032"/>
            <a:ext cx="1904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Izvor: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Eurostat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obrada HGK</a:t>
            </a: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4202" y="5608366"/>
            <a:ext cx="2290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Metodologija prema potrošnji: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Kućanstva: 2,5-5,0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MWh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/god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Industrija: 27,8-278,8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MWh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/god</a:t>
            </a: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20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8" y="1142377"/>
            <a:ext cx="9078972" cy="45674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7270B0-60CA-374D-863D-2EB89BB7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92124"/>
          </a:xfrm>
        </p:spPr>
        <p:txBody>
          <a:bodyPr>
            <a:noAutofit/>
          </a:bodyPr>
          <a:lstStyle/>
          <a:p>
            <a:pPr algn="r" defTabSz="457200"/>
            <a:r>
              <a:rPr lang="hr-HR" sz="3200" dirty="0" smtClean="0">
                <a:latin typeface="+mn-lt"/>
              </a:rPr>
              <a:t>Usporedne cijene električne energije</a:t>
            </a:r>
            <a:endParaRPr lang="sr-Latn-RS" sz="3200" dirty="0">
              <a:latin typeface="+mn-lt"/>
              <a:cs typeface="Segoe UI Light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798027"/>
            <a:ext cx="7886700" cy="445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dirty="0" smtClean="0"/>
              <a:t>Cijene električne energije, ožujak 2018., bez PDV-a i drugih davanja</a:t>
            </a:r>
            <a:endParaRPr lang="hr-HR" sz="1800" dirty="0"/>
          </a:p>
          <a:p>
            <a:endParaRPr lang="hr-HR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1709310"/>
            <a:ext cx="7886700" cy="4713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007213"/>
            <a:ext cx="2538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Izvor: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Eurostat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DG ENER, obrada HGK</a:t>
            </a: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3709" y="5676434"/>
            <a:ext cx="107092" cy="121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3709" y="5873578"/>
            <a:ext cx="107092" cy="12139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83709" y="6085013"/>
            <a:ext cx="107092" cy="1213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9364" y="5598633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– 200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MWh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/godišnje</a:t>
            </a: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7638" y="5795777"/>
            <a:ext cx="1844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500 – 2000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MWh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/godišnje</a:t>
            </a: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7638" y="5994976"/>
            <a:ext cx="215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70000 – 150000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MWh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/godišnje</a:t>
            </a: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567" y="2512541"/>
            <a:ext cx="473281" cy="348243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99540" y="2254697"/>
            <a:ext cx="473281" cy="3740279"/>
          </a:xfrm>
          <a:prstGeom prst="ellipse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57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7270B0-60CA-374D-863D-2EB89BB7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92124"/>
          </a:xfrm>
        </p:spPr>
        <p:txBody>
          <a:bodyPr>
            <a:noAutofit/>
          </a:bodyPr>
          <a:lstStyle/>
          <a:p>
            <a:pPr algn="r" defTabSz="457200"/>
            <a:r>
              <a:rPr lang="hr-HR" sz="3200" dirty="0">
                <a:latin typeface="+mn-lt"/>
              </a:rPr>
              <a:t>Volumeni trgovanja na pojedinim </a:t>
            </a:r>
            <a:r>
              <a:rPr lang="hr-HR" sz="3200" dirty="0" smtClean="0">
                <a:latin typeface="+mn-lt"/>
              </a:rPr>
              <a:t>tržištima</a:t>
            </a:r>
            <a:endParaRPr lang="sr-Latn-RS" sz="3200" dirty="0">
              <a:latin typeface="+mn-lt"/>
              <a:cs typeface="Segoe UI Light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14" y="1662738"/>
            <a:ext cx="8220075" cy="4343400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628650" y="1036949"/>
            <a:ext cx="7886700" cy="617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Usporedba volumena trgovanja električnom energijom u različitim tržišnim segmentima u 1. tromjesečju 2018. godine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810240"/>
            <a:ext cx="3346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Izvor: Tromjesečni izvještaj DG Energy, obrada HGK</a:t>
            </a: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0815" y="1880559"/>
            <a:ext cx="4964116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Osnovne značajke u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odnosu na 2017. godinu</a:t>
            </a: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Njemačko tržište palo je za 9%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Tržište Velike Britanije palo je 25%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Tržišta Nordijskih zemalja pala su 18%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Francusko tržište poraslo je 40%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Talijansko tržište poraslo je 24%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Tržišta središnje i istočne Europe porasla su 12%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47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7270B0-60CA-374D-863D-2EB89BB7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92124"/>
          </a:xfrm>
        </p:spPr>
        <p:txBody>
          <a:bodyPr>
            <a:noAutofit/>
          </a:bodyPr>
          <a:lstStyle/>
          <a:p>
            <a:pPr algn="r" defTabSz="457200"/>
            <a:r>
              <a:rPr lang="hr-HR" sz="3200" dirty="0">
                <a:latin typeface="+mn-lt"/>
              </a:rPr>
              <a:t>Svjetska tržišta električne energije</a:t>
            </a:r>
            <a:endParaRPr lang="sr-Latn-RS" sz="3200" dirty="0">
              <a:latin typeface="+mn-lt"/>
              <a:cs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428" y="5985810"/>
            <a:ext cx="6542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100" dirty="0" smtClean="0"/>
              <a:t>Izvori: European Power </a:t>
            </a:r>
            <a:r>
              <a:rPr lang="hr-HR" sz="1100" dirty="0" err="1" smtClean="0"/>
              <a:t>Benchmark</a:t>
            </a:r>
            <a:r>
              <a:rPr lang="hr-HR" sz="1100" dirty="0" smtClean="0"/>
              <a:t>, JPEX, AEMO, PJM West &amp; ERCOT reg. Wholesale </a:t>
            </a:r>
            <a:r>
              <a:rPr lang="hr-HR" sz="1100" dirty="0" err="1" smtClean="0"/>
              <a:t>market</a:t>
            </a:r>
            <a:r>
              <a:rPr lang="hr-HR" sz="1100" dirty="0" smtClean="0"/>
              <a:t> US, obrada HGK</a:t>
            </a:r>
            <a:endParaRPr lang="en-GB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1109662"/>
            <a:ext cx="78581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8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7270B0-60CA-374D-863D-2EB89BB7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92124"/>
          </a:xfrm>
        </p:spPr>
        <p:txBody>
          <a:bodyPr>
            <a:noAutofit/>
          </a:bodyPr>
          <a:lstStyle/>
          <a:p>
            <a:pPr algn="r" defTabSz="457200"/>
            <a:r>
              <a:rPr lang="hr-HR" sz="3200" dirty="0" smtClean="0">
                <a:latin typeface="+mn-lt"/>
              </a:rPr>
              <a:t>Cijena električne energije za industriju</a:t>
            </a:r>
            <a:endParaRPr lang="sr-Latn-RS" sz="3200" dirty="0">
              <a:latin typeface="+mn-lt"/>
              <a:cs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83" y="5951855"/>
            <a:ext cx="34980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100" dirty="0" smtClean="0"/>
              <a:t>Izvori: </a:t>
            </a:r>
            <a:r>
              <a:rPr lang="hr-HR" sz="1100" dirty="0" err="1" smtClean="0"/>
              <a:t>Eurostat</a:t>
            </a:r>
            <a:r>
              <a:rPr lang="hr-HR" sz="1100" dirty="0" smtClean="0"/>
              <a:t>, IEA, CEIC, DG ENER procjene, obrada HGK</a:t>
            </a:r>
            <a:endParaRPr lang="en-GB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83" y="1093830"/>
            <a:ext cx="84010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1749</Words>
  <Application>Microsoft Office PowerPoint</Application>
  <PresentationFormat>On-screen Show (4:3)</PresentationFormat>
  <Paragraphs>222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1_Office Theme</vt:lpstr>
      <vt:lpstr>2_Office Theme</vt:lpstr>
      <vt:lpstr>  Seminar   ZAKON O OBNOVLJIVIM IZVORIMA ENERGIJE  I VISOKOUČINKOVITOJ KOGENERACIJI 29. studenoga 2018.                       </vt:lpstr>
      <vt:lpstr>HGK – Sektor za energetiku i zaštitu okoliša</vt:lpstr>
      <vt:lpstr>Poduzetnici i električna energija</vt:lpstr>
      <vt:lpstr>Poduzetnici i električna energija</vt:lpstr>
      <vt:lpstr>Usporedne cijene električne energije</vt:lpstr>
      <vt:lpstr>Usporedne cijene električne energije</vt:lpstr>
      <vt:lpstr>Volumeni trgovanja na pojedinim tržištima</vt:lpstr>
      <vt:lpstr>Svjetska tržišta električne energije</vt:lpstr>
      <vt:lpstr>Cijena električne energije za industriju</vt:lpstr>
      <vt:lpstr>Cijena trgovanja emisijama CO2</vt:lpstr>
      <vt:lpstr>Hrvatska burza električne energije</vt:lpstr>
      <vt:lpstr>Hrvatska burza električne energije</vt:lpstr>
      <vt:lpstr>Moguće rješenje</vt:lpstr>
      <vt:lpstr>Primjeri</vt:lpstr>
      <vt:lpstr>Moguće rješenje</vt:lpstr>
      <vt:lpstr>Moguće rješenje</vt:lpstr>
      <vt:lpstr>Sredstava za poticanje korištenja energije iz OIE</vt:lpstr>
      <vt:lpstr>Usporedba udjela obnovljive energije</vt:lpstr>
      <vt:lpstr>Usporedba Hrvatske i Slovenije</vt:lpstr>
      <vt:lpstr>Usporedba Hrvatske i Slovenije</vt:lpstr>
      <vt:lpstr>Utjecaj cijene naknade</vt:lpstr>
      <vt:lpstr>Zaključak</vt:lpstr>
      <vt:lpstr>Zaključak (nastavak):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Logotip              Naziv seminara             logotip HO CIRED                        datum održavanja              HKIE</dc:title>
  <dc:creator>kompic</dc:creator>
  <cp:lastModifiedBy>K.Štih</cp:lastModifiedBy>
  <cp:revision>60</cp:revision>
  <dcterms:created xsi:type="dcterms:W3CDTF">2015-02-06T07:22:36Z</dcterms:created>
  <dcterms:modified xsi:type="dcterms:W3CDTF">2018-11-29T00:58:45Z</dcterms:modified>
</cp:coreProperties>
</file>