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8" r:id="rId15"/>
    <p:sldId id="270" r:id="rId16"/>
    <p:sldId id="272" r:id="rId17"/>
    <p:sldId id="273" r:id="rId18"/>
    <p:sldId id="274" r:id="rId19"/>
    <p:sldId id="275" r:id="rId20"/>
    <p:sldId id="280" r:id="rId21"/>
    <p:sldId id="277"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79" r:id="rId38"/>
    <p:sldId id="276" r:id="rId3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a:pPr>
            <a:r>
              <a:rPr lang="hr-HR" sz="1200" b="0">
                <a:latin typeface="Arial" panose="020B0604020202020204" pitchFamily="34" charset="0"/>
                <a:cs typeface="Arial" panose="020B0604020202020204" pitchFamily="34" charset="0"/>
              </a:rPr>
              <a:t>Kretanje cijena</a:t>
            </a:r>
          </a:p>
        </c:rich>
      </c:tx>
      <c:overlay val="0"/>
    </c:title>
    <c:autoTitleDeleted val="0"/>
    <c:plotArea>
      <c:layout>
        <c:manualLayout>
          <c:layoutTarget val="inner"/>
          <c:xMode val="edge"/>
          <c:yMode val="edge"/>
          <c:x val="0.12046791671881224"/>
          <c:y val="8.2666783246978473E-2"/>
          <c:w val="0.74739597052419215"/>
          <c:h val="0.69952870508757248"/>
        </c:manualLayout>
      </c:layout>
      <c:lineChart>
        <c:grouping val="standard"/>
        <c:varyColors val="0"/>
        <c:ser>
          <c:idx val="0"/>
          <c:order val="0"/>
          <c:tx>
            <c:strRef>
              <c:f>'Cijene (M2) 10-2018'!$B$6</c:f>
              <c:strCache>
                <c:ptCount val="1"/>
                <c:pt idx="0">
                  <c:v>Cijena električne energije €/MWh</c:v>
                </c:pt>
              </c:strCache>
            </c:strRef>
          </c:tx>
          <c:spPr>
            <a:ln w="25400">
              <a:solidFill>
                <a:srgbClr val="0000FF"/>
              </a:solidFill>
            </a:ln>
          </c:spPr>
          <c:marker>
            <c:symbol val="none"/>
          </c:marker>
          <c:cat>
            <c:numRef>
              <c:f>'Cijene (M2) 10-2018'!$M$3:$AS$3</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'Cijene (M2) 10-2018'!$E$6:$AS$6</c:f>
              <c:numCache>
                <c:formatCode>#,##0.00</c:formatCode>
                <c:ptCount val="33"/>
                <c:pt idx="1">
                  <c:v>62.24</c:v>
                </c:pt>
                <c:pt idx="2">
                  <c:v>58.5</c:v>
                </c:pt>
                <c:pt idx="3">
                  <c:v>55.7</c:v>
                </c:pt>
                <c:pt idx="4">
                  <c:v>55.91</c:v>
                </c:pt>
                <c:pt idx="5">
                  <c:v>56.421250000000001</c:v>
                </c:pt>
                <c:pt idx="6">
                  <c:v>56.932500000000005</c:v>
                </c:pt>
                <c:pt idx="7">
                  <c:v>57.443750000000009</c:v>
                </c:pt>
                <c:pt idx="8">
                  <c:v>57.955000000000013</c:v>
                </c:pt>
                <c:pt idx="9">
                  <c:v>58.466250000000016</c:v>
                </c:pt>
                <c:pt idx="10">
                  <c:v>58.97750000000002</c:v>
                </c:pt>
                <c:pt idx="11">
                  <c:v>59.488750000000024</c:v>
                </c:pt>
                <c:pt idx="12">
                  <c:v>60</c:v>
                </c:pt>
                <c:pt idx="13">
                  <c:v>62.465999999999994</c:v>
                </c:pt>
                <c:pt idx="14">
                  <c:v>64.750943813999982</c:v>
                </c:pt>
                <c:pt idx="15">
                  <c:v>66.858930862657331</c:v>
                </c:pt>
                <c:pt idx="16">
                  <c:v>68.796116628904457</c:v>
                </c:pt>
                <c:pt idx="17">
                  <c:v>70.570166288485737</c:v>
                </c:pt>
                <c:pt idx="18">
                  <c:v>72.1897857844355</c:v>
                </c:pt>
                <c:pt idx="19">
                  <c:v>73.664329371996061</c:v>
                </c:pt>
                <c:pt idx="20">
                  <c:v>75.003479008764359</c:v>
                </c:pt>
                <c:pt idx="21">
                  <c:v>76.216988796326817</c:v>
                </c:pt>
                <c:pt idx="22">
                  <c:v>77.314486621276302</c:v>
                </c:pt>
                <c:pt idx="23">
                  <c:v>78.305324873969695</c:v>
                </c:pt>
                <c:pt idx="24">
                  <c:v>79.198472381664473</c:v>
                </c:pt>
                <c:pt idx="25">
                  <c:v>80.002440276797287</c:v>
                </c:pt>
                <c:pt idx="26">
                  <c:v>80.725235281634355</c:v>
                </c:pt>
                <c:pt idx="27">
                  <c:v>81.374334721543306</c:v>
                </c:pt>
                <c:pt idx="28">
                  <c:v>81.956678409570102</c:v>
                </c:pt>
                <c:pt idx="29">
                  <c:v>82.478673330067181</c:v>
                </c:pt>
                <c:pt idx="30">
                  <c:v>82.946207763296727</c:v>
                </c:pt>
                <c:pt idx="31">
                  <c:v>83.364672124273596</c:v>
                </c:pt>
                <c:pt idx="32">
                  <c:v>83.738984334782273</c:v>
                </c:pt>
              </c:numCache>
            </c:numRef>
          </c:val>
          <c:smooth val="0"/>
        </c:ser>
        <c:ser>
          <c:idx val="2"/>
          <c:order val="1"/>
          <c:tx>
            <c:strRef>
              <c:f>'Cijene (M2) 10-2018'!$B$8</c:f>
              <c:strCache>
                <c:ptCount val="1"/>
                <c:pt idx="0">
                  <c:v>Cijena plina €/MWh</c:v>
                </c:pt>
              </c:strCache>
            </c:strRef>
          </c:tx>
          <c:spPr>
            <a:ln w="25400">
              <a:solidFill>
                <a:schemeClr val="accent5">
                  <a:lumMod val="75000"/>
                </a:schemeClr>
              </a:solidFill>
              <a:tailEnd type="oval"/>
            </a:ln>
          </c:spPr>
          <c:marker>
            <c:symbol val="none"/>
          </c:marker>
          <c:cat>
            <c:numRef>
              <c:f>'Cijene (M2) 10-2018'!$M$3:$AS$3</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'Cijene (M2) 10-2018'!$E$8:$AS$8</c:f>
              <c:numCache>
                <c:formatCode>0.00</c:formatCode>
                <c:ptCount val="33"/>
                <c:pt idx="1">
                  <c:v>30.042158438789979</c:v>
                </c:pt>
                <c:pt idx="2">
                  <c:v>32.196940000000005</c:v>
                </c:pt>
                <c:pt idx="3">
                  <c:v>30.438700000000008</c:v>
                </c:pt>
                <c:pt idx="4">
                  <c:v>29.597320000000007</c:v>
                </c:pt>
                <c:pt idx="5" formatCode="#,##0.00">
                  <c:v>30.11527310000001</c:v>
                </c:pt>
                <c:pt idx="6" formatCode="#,##0.00">
                  <c:v>30.63702020645751</c:v>
                </c:pt>
                <c:pt idx="7" formatCode="#,##0.00">
                  <c:v>31.16249871778362</c:v>
                </c:pt>
                <c:pt idx="8" formatCode="#,##0.00">
                  <c:v>31.691645191292537</c:v>
                </c:pt>
                <c:pt idx="9" formatCode="#,##0.00">
                  <c:v>32.222780985400668</c:v>
                </c:pt>
                <c:pt idx="10" formatCode="#,##0.00">
                  <c:v>32.75741797067267</c:v>
                </c:pt>
                <c:pt idx="11" formatCode="#,##0.00">
                  <c:v>33.295490520186618</c:v>
                </c:pt>
                <c:pt idx="12" formatCode="#,##0.00">
                  <c:v>33.836932327128729</c:v>
                </c:pt>
                <c:pt idx="13" formatCode="#,##0.00">
                  <c:v>34.381676441103451</c:v>
                </c:pt>
                <c:pt idx="14" formatCode="#,##0.00">
                  <c:v>34.929655304314693</c:v>
                </c:pt>
                <c:pt idx="15" formatCode="#,##0.00">
                  <c:v>35.480800787590333</c:v>
                </c:pt>
                <c:pt idx="16" formatCode="#,##0.00">
                  <c:v>36.035044226222858</c:v>
                </c:pt>
                <c:pt idx="17" formatCode="#,##0.00">
                  <c:v>36.592316455599949</c:v>
                </c:pt>
                <c:pt idx="18" formatCode="#,##0.00">
                  <c:v>37.15254784659961</c:v>
                </c:pt>
                <c:pt idx="19" formatCode="#,##0.00">
                  <c:v>37.715668340725529</c:v>
                </c:pt>
                <c:pt idx="20" formatCode="#,##0.00">
                  <c:v>38.281607484958933</c:v>
                </c:pt>
                <c:pt idx="21" formatCode="#,##0.00">
                  <c:v>38.850294466304504</c:v>
                </c:pt>
                <c:pt idx="22" formatCode="#,##0.00">
                  <c:v>39.421658146008355</c:v>
                </c:pt>
                <c:pt idx="23" formatCode="#,##0.00">
                  <c:v>39.995627093427473</c:v>
                </c:pt>
                <c:pt idx="24" formatCode="#,##0.00">
                  <c:v>40.572129619530408</c:v>
                </c:pt>
                <c:pt idx="25" formatCode="#,##0.00">
                  <c:v>41.151093810010366</c:v>
                </c:pt>
                <c:pt idx="26" formatCode="#,##0.00">
                  <c:v>41.732447557992401</c:v>
                </c:pt>
                <c:pt idx="27" formatCode="#,##0.00">
                  <c:v>42.31611859631743</c:v>
                </c:pt>
                <c:pt idx="28" formatCode="#,##0.00">
                  <c:v>42.902034529386754</c:v>
                </c:pt>
                <c:pt idx="29" formatCode="#,##0.00">
                  <c:v>43.490122864551431</c:v>
                </c:pt>
                <c:pt idx="30" formatCode="#,##0.00">
                  <c:v>44.080311043031926</c:v>
                </c:pt>
                <c:pt idx="31" formatCode="#,##0.00">
                  <c:v>44.672526470354171</c:v>
                </c:pt>
                <c:pt idx="32" formatCode="#,##0.00">
                  <c:v>45.26669654628909</c:v>
                </c:pt>
              </c:numCache>
            </c:numRef>
          </c:val>
          <c:smooth val="0"/>
        </c:ser>
        <c:ser>
          <c:idx val="6"/>
          <c:order val="2"/>
          <c:tx>
            <c:strRef>
              <c:f>'Cijene (M2) 10-2018'!$B$12</c:f>
              <c:strCache>
                <c:ptCount val="1"/>
                <c:pt idx="0">
                  <c:v>Cijena ugljena €/t</c:v>
                </c:pt>
              </c:strCache>
            </c:strRef>
          </c:tx>
          <c:spPr>
            <a:ln w="25400">
              <a:solidFill>
                <a:schemeClr val="bg2">
                  <a:lumMod val="25000"/>
                </a:schemeClr>
              </a:solidFill>
            </a:ln>
          </c:spPr>
          <c:marker>
            <c:symbol val="none"/>
          </c:marker>
          <c:cat>
            <c:strRef>
              <c:f>'Cijene (M2) 10-2018'!$E$3:$AS$5</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'Cijene (M2) 10-2018'!$E$12:$AS$12</c:f>
              <c:numCache>
                <c:formatCode>#,##0.00</c:formatCode>
                <c:ptCount val="33"/>
                <c:pt idx="1">
                  <c:v>89.004304635761599</c:v>
                </c:pt>
                <c:pt idx="2">
                  <c:v>85.304966887417223</c:v>
                </c:pt>
                <c:pt idx="3">
                  <c:v>82.222185430463583</c:v>
                </c:pt>
                <c:pt idx="4">
                  <c:v>81.737748344370871</c:v>
                </c:pt>
                <c:pt idx="5">
                  <c:v>81.819486092715238</c:v>
                </c:pt>
                <c:pt idx="6">
                  <c:v>81.900487383947024</c:v>
                </c:pt>
                <c:pt idx="7">
                  <c:v>81.980758051632037</c:v>
                </c:pt>
                <c:pt idx="8">
                  <c:v>82.060303899188781</c:v>
                </c:pt>
                <c:pt idx="9">
                  <c:v>82.139130699693723</c:v>
                </c:pt>
                <c:pt idx="10">
                  <c:v>82.21724419569658</c:v>
                </c:pt>
                <c:pt idx="11">
                  <c:v>82.294650099045285</c:v>
                </c:pt>
                <c:pt idx="12">
                  <c:v>82.371354090720743</c:v>
                </c:pt>
                <c:pt idx="13">
                  <c:v>82.447361820680811</c:v>
                </c:pt>
                <c:pt idx="14">
                  <c:v>82.522678907713527</c:v>
                </c:pt>
                <c:pt idx="15">
                  <c:v>82.597310939299362</c:v>
                </c:pt>
                <c:pt idx="16">
                  <c:v>82.67126347148222</c:v>
                </c:pt>
                <c:pt idx="17">
                  <c:v>82.744542028749009</c:v>
                </c:pt>
                <c:pt idx="18">
                  <c:v>82.817152103917664</c:v>
                </c:pt>
                <c:pt idx="19">
                  <c:v>82.889099158033403</c:v>
                </c:pt>
                <c:pt idx="20">
                  <c:v>82.960388620272951</c:v>
                </c:pt>
                <c:pt idx="21">
                  <c:v>83.031025887856728</c:v>
                </c:pt>
                <c:pt idx="22">
                  <c:v>83.101016325968587</c:v>
                </c:pt>
                <c:pt idx="23">
                  <c:v>83.170365267683081</c:v>
                </c:pt>
                <c:pt idx="24">
                  <c:v>83.239078013900183</c:v>
                </c:pt>
                <c:pt idx="25">
                  <c:v>83.30715983328696</c:v>
                </c:pt>
                <c:pt idx="26">
                  <c:v>83.374615962226343</c:v>
                </c:pt>
                <c:pt idx="27">
                  <c:v>83.441451604772737</c:v>
                </c:pt>
                <c:pt idx="28">
                  <c:v>83.507671932614244</c:v>
                </c:pt>
                <c:pt idx="29">
                  <c:v>83.573282085041413</c:v>
                </c:pt>
                <c:pt idx="30">
                  <c:v>83.638287168922247</c:v>
                </c:pt>
                <c:pt idx="31">
                  <c:v>83.702692258683555</c:v>
                </c:pt>
                <c:pt idx="32">
                  <c:v>83.766502396298193</c:v>
                </c:pt>
              </c:numCache>
            </c:numRef>
          </c:val>
          <c:smooth val="0"/>
        </c:ser>
        <c:ser>
          <c:idx val="8"/>
          <c:order val="3"/>
          <c:tx>
            <c:strRef>
              <c:f>'Cijene (M2) 10-2018'!$B$14</c:f>
              <c:strCache>
                <c:ptCount val="1"/>
                <c:pt idx="0">
                  <c:v>Cijena CO₂ €/t</c:v>
                </c:pt>
              </c:strCache>
            </c:strRef>
          </c:tx>
          <c:spPr>
            <a:ln w="31750">
              <a:solidFill>
                <a:srgbClr val="00B050"/>
              </a:solidFill>
              <a:prstDash val="dash"/>
            </a:ln>
          </c:spPr>
          <c:marker>
            <c:symbol val="none"/>
          </c:marker>
          <c:cat>
            <c:strRef>
              <c:f>'Cijene (M2) 10-2018'!$E$3:$AS$5</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'Cijene (M2) 10-2018'!$E$14:$AS$14</c:f>
              <c:numCache>
                <c:formatCode>#,##0.00</c:formatCode>
                <c:ptCount val="33"/>
                <c:pt idx="1">
                  <c:v>20.14</c:v>
                </c:pt>
                <c:pt idx="2">
                  <c:v>20.71</c:v>
                </c:pt>
                <c:pt idx="3">
                  <c:v>21.66</c:v>
                </c:pt>
                <c:pt idx="4">
                  <c:v>22.66</c:v>
                </c:pt>
                <c:pt idx="5">
                  <c:v>23.66</c:v>
                </c:pt>
                <c:pt idx="6">
                  <c:v>24.65</c:v>
                </c:pt>
                <c:pt idx="7">
                  <c:v>25.64</c:v>
                </c:pt>
                <c:pt idx="8">
                  <c:v>26.63</c:v>
                </c:pt>
                <c:pt idx="9">
                  <c:v>28.7225</c:v>
                </c:pt>
                <c:pt idx="10">
                  <c:v>30.815000000000001</c:v>
                </c:pt>
                <c:pt idx="11">
                  <c:v>32.907499999999999</c:v>
                </c:pt>
                <c:pt idx="12">
                  <c:v>35</c:v>
                </c:pt>
                <c:pt idx="13">
                  <c:v>37.071999999999996</c:v>
                </c:pt>
                <c:pt idx="14">
                  <c:v>39.244715775999993</c:v>
                </c:pt>
                <c:pt idx="15">
                  <c:v>41.521769535177803</c:v>
                </c:pt>
                <c:pt idx="16">
                  <c:v>43.906850597504047</c:v>
                </c:pt>
                <c:pt idx="17">
                  <c:v>46.40371393084525</c:v>
                </c:pt>
                <c:pt idx="18">
                  <c:v>49.016178568262326</c:v>
                </c:pt>
                <c:pt idx="19">
                  <c:v>51.748125908255929</c:v>
                </c:pt>
                <c:pt idx="20">
                  <c:v>54.603497898966154</c:v>
                </c:pt>
                <c:pt idx="21">
                  <c:v>57.586295107588001</c:v>
                </c:pt>
                <c:pt idx="22">
                  <c:v>60.700574676516297</c:v>
                </c:pt>
                <c:pt idx="23">
                  <c:v>63.950448167982636</c:v>
                </c:pt>
                <c:pt idx="24">
                  <c:v>67.340079299192254</c:v>
                </c:pt>
                <c:pt idx="25">
                  <c:v>70.873681570209584</c:v>
                </c:pt>
                <c:pt idx="26">
                  <c:v>74.555515787077027</c:v>
                </c:pt>
                <c:pt idx="27">
                  <c:v>78.389887482881221</c:v>
                </c:pt>
                <c:pt idx="28">
                  <c:v>82.38114423970454</c:v>
                </c:pt>
                <c:pt idx="29">
                  <c:v>86.533672914615934</c:v>
                </c:pt>
                <c:pt idx="30">
                  <c:v>90.851896773063615</c:v>
                </c:pt>
                <c:pt idx="31">
                  <c:v>95.340272533232707</c:v>
                </c:pt>
                <c:pt idx="32">
                  <c:v>100.00328732512224</c:v>
                </c:pt>
              </c:numCache>
            </c:numRef>
          </c:val>
          <c:smooth val="0"/>
        </c:ser>
        <c:ser>
          <c:idx val="1"/>
          <c:order val="4"/>
          <c:tx>
            <c:strRef>
              <c:f>'Cijene (M2) 10-2018'!$B$16</c:f>
              <c:strCache>
                <c:ptCount val="1"/>
                <c:pt idx="0">
                  <c:v>Cijena toplinske energije</c:v>
                </c:pt>
              </c:strCache>
            </c:strRef>
          </c:tx>
          <c:spPr>
            <a:ln w="22225">
              <a:solidFill>
                <a:schemeClr val="accent6">
                  <a:lumMod val="75000"/>
                </a:schemeClr>
              </a:solidFill>
            </a:ln>
          </c:spPr>
          <c:marker>
            <c:symbol val="none"/>
          </c:marker>
          <c:val>
            <c:numRef>
              <c:f>'Cijene (M2) 10-2018'!$M$16:$AS$16</c:f>
              <c:numCache>
                <c:formatCode>#,##0.00</c:formatCode>
                <c:ptCount val="33"/>
                <c:pt idx="1">
                  <c:v>26.622516556291391</c:v>
                </c:pt>
                <c:pt idx="2">
                  <c:v>26.622516556291391</c:v>
                </c:pt>
                <c:pt idx="3">
                  <c:v>26.622516556291391</c:v>
                </c:pt>
                <c:pt idx="4">
                  <c:v>26.622516556291391</c:v>
                </c:pt>
                <c:pt idx="5">
                  <c:v>39.149855030000012</c:v>
                </c:pt>
                <c:pt idx="6">
                  <c:v>39.828126268394762</c:v>
                </c:pt>
                <c:pt idx="7">
                  <c:v>40.511248333118708</c:v>
                </c:pt>
                <c:pt idx="8">
                  <c:v>41.199138748680298</c:v>
                </c:pt>
                <c:pt idx="9">
                  <c:v>41.889615281020873</c:v>
                </c:pt>
                <c:pt idx="10">
                  <c:v>42.58464336187447</c:v>
                </c:pt>
                <c:pt idx="11">
                  <c:v>43.284137676242608</c:v>
                </c:pt>
                <c:pt idx="12">
                  <c:v>43.988012025267352</c:v>
                </c:pt>
                <c:pt idx="13">
                  <c:v>44.696179373434489</c:v>
                </c:pt>
                <c:pt idx="14">
                  <c:v>45.408551895609101</c:v>
                </c:pt>
                <c:pt idx="15">
                  <c:v>46.125041023867432</c:v>
                </c:pt>
                <c:pt idx="16">
                  <c:v>46.845557494089718</c:v>
                </c:pt>
                <c:pt idx="17">
                  <c:v>47.570011392279937</c:v>
                </c:pt>
                <c:pt idx="18">
                  <c:v>48.298312200579495</c:v>
                </c:pt>
                <c:pt idx="19">
                  <c:v>49.03036884294319</c:v>
                </c:pt>
                <c:pt idx="20">
                  <c:v>49.766089730446616</c:v>
                </c:pt>
                <c:pt idx="21">
                  <c:v>50.505382806195854</c:v>
                </c:pt>
                <c:pt idx="22">
                  <c:v>51.248155589810864</c:v>
                </c:pt>
                <c:pt idx="23">
                  <c:v>51.994315221455714</c:v>
                </c:pt>
                <c:pt idx="24">
                  <c:v>52.743768505389532</c:v>
                </c:pt>
                <c:pt idx="25">
                  <c:v>53.496421953013474</c:v>
                </c:pt>
                <c:pt idx="26">
                  <c:v>54.252181825390124</c:v>
                </c:pt>
                <c:pt idx="27">
                  <c:v>55.01095417521266</c:v>
                </c:pt>
                <c:pt idx="28">
                  <c:v>55.772644888202784</c:v>
                </c:pt>
                <c:pt idx="29">
                  <c:v>56.537159723916865</c:v>
                </c:pt>
                <c:pt idx="30">
                  <c:v>57.304404355941507</c:v>
                </c:pt>
                <c:pt idx="31">
                  <c:v>58.074284411460425</c:v>
                </c:pt>
                <c:pt idx="32">
                  <c:v>58.846705510175816</c:v>
                </c:pt>
              </c:numCache>
            </c:numRef>
          </c:val>
          <c:smooth val="0"/>
        </c:ser>
        <c:dLbls>
          <c:showLegendKey val="0"/>
          <c:showVal val="0"/>
          <c:showCatName val="0"/>
          <c:showSerName val="0"/>
          <c:showPercent val="0"/>
          <c:showBubbleSize val="0"/>
        </c:dLbls>
        <c:marker val="1"/>
        <c:smooth val="0"/>
        <c:axId val="39583104"/>
        <c:axId val="39654528"/>
      </c:lineChart>
      <c:catAx>
        <c:axId val="39583104"/>
        <c:scaling>
          <c:orientation val="minMax"/>
        </c:scaling>
        <c:delete val="0"/>
        <c:axPos val="b"/>
        <c:numFmt formatCode="General" sourceLinked="1"/>
        <c:majorTickMark val="none"/>
        <c:minorTickMark val="none"/>
        <c:tickLblPos val="nextTo"/>
        <c:txPr>
          <a:bodyPr rot="-5400000" vert="horz"/>
          <a:lstStyle/>
          <a:p>
            <a:pPr>
              <a:defRPr>
                <a:latin typeface="Arial" panose="020B0604020202020204" pitchFamily="34" charset="0"/>
                <a:cs typeface="Arial" panose="020B0604020202020204" pitchFamily="34" charset="0"/>
              </a:defRPr>
            </a:pPr>
            <a:endParaRPr lang="sr-Latn-RS"/>
          </a:p>
        </c:txPr>
        <c:crossAx val="39654528"/>
        <c:crosses val="autoZero"/>
        <c:auto val="1"/>
        <c:lblAlgn val="ctr"/>
        <c:lblOffset val="100"/>
        <c:noMultiLvlLbl val="0"/>
      </c:catAx>
      <c:valAx>
        <c:axId val="39654528"/>
        <c:scaling>
          <c:orientation val="minMax"/>
        </c:scaling>
        <c:delete val="0"/>
        <c:axPos val="l"/>
        <c:majorGridlines/>
        <c:title>
          <c:tx>
            <c:rich>
              <a:bodyPr rot="-5400000" vert="horz"/>
              <a:lstStyle/>
              <a:p>
                <a:pPr>
                  <a:defRPr/>
                </a:pPr>
                <a:r>
                  <a:rPr lang="en-US"/>
                  <a:t>€/MWh</a:t>
                </a:r>
                <a:r>
                  <a:rPr lang="hr-HR"/>
                  <a:t> | €/t</a:t>
                </a:r>
                <a:endParaRPr lang="en-US"/>
              </a:p>
            </c:rich>
          </c:tx>
          <c:layout>
            <c:manualLayout>
              <c:xMode val="edge"/>
              <c:yMode val="edge"/>
              <c:x val="5.1197280409815353E-2"/>
              <c:y val="0.39149082548469222"/>
            </c:manualLayout>
          </c:layout>
          <c:overlay val="0"/>
        </c:title>
        <c:numFmt formatCode="#,##0.00" sourceLinked="1"/>
        <c:majorTickMark val="none"/>
        <c:minorTickMark val="none"/>
        <c:tickLblPos val="nextTo"/>
        <c:txPr>
          <a:bodyPr/>
          <a:lstStyle/>
          <a:p>
            <a:pPr>
              <a:defRPr>
                <a:latin typeface="Arial" panose="020B0604020202020204" pitchFamily="34" charset="0"/>
                <a:cs typeface="Arial" panose="020B0604020202020204" pitchFamily="34" charset="0"/>
              </a:defRPr>
            </a:pPr>
            <a:endParaRPr lang="sr-Latn-RS"/>
          </a:p>
        </c:txPr>
        <c:crossAx val="39583104"/>
        <c:crosses val="autoZero"/>
        <c:crossBetween val="between"/>
      </c:valAx>
    </c:plotArea>
    <c:legend>
      <c:legendPos val="b"/>
      <c:layout>
        <c:manualLayout>
          <c:xMode val="edge"/>
          <c:yMode val="edge"/>
          <c:x val="6.7967212701417229E-2"/>
          <c:y val="0.87446396038639862"/>
          <c:w val="0.8264647950029006"/>
          <c:h val="7.4711038350220749E-2"/>
        </c:manualLayout>
      </c:layout>
      <c:overlay val="0"/>
      <c:txPr>
        <a:bodyPr/>
        <a:lstStyle/>
        <a:p>
          <a:pPr>
            <a:defRPr sz="1100">
              <a:latin typeface="Arial" panose="020B0604020202020204" pitchFamily="34" charset="0"/>
              <a:cs typeface="Arial" panose="020B0604020202020204" pitchFamily="34" charset="0"/>
            </a:defRPr>
          </a:pPr>
          <a:endParaRPr lang="sr-Latn-R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731B7-4237-4C9E-9447-F5057482FAE0}" type="datetimeFigureOut">
              <a:rPr lang="sr-Latn-CS" smtClean="0"/>
              <a:pPr/>
              <a:t>29.11.2018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33C93-8FE1-443D-B56F-8C9A7162024D}" type="slidenum">
              <a:rPr lang="hr-HR" smtClean="0"/>
              <a:pPr/>
              <a:t>‹#›</a:t>
            </a:fld>
            <a:endParaRPr lang="hr-HR"/>
          </a:p>
        </p:txBody>
      </p:sp>
    </p:spTree>
    <p:extLst>
      <p:ext uri="{BB962C8B-B14F-4D97-AF65-F5344CB8AC3E}">
        <p14:creationId xmlns:p14="http://schemas.microsoft.com/office/powerpoint/2010/main" val="252265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96C2183-26EB-48DC-B77C-7C64496CCA76}" type="datetime1">
              <a:rPr lang="sr-Latn-CS" smtClean="0"/>
              <a:pPr/>
              <a:t>29.11.2018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022E5694-D12F-407E-867F-4076AC2A118E}" type="datetime1">
              <a:rPr lang="sr-Latn-CS" smtClean="0"/>
              <a:pPr/>
              <a:t>29.11.2018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028DC0EA-06F9-48B6-A22C-AC39BA19D40E}" type="datetime1">
              <a:rPr lang="sr-Latn-CS" smtClean="0"/>
              <a:pPr/>
              <a:t>29.11.2018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E32AD04-31F8-4442-8C4E-60706E3D8CCA}" type="datetime1">
              <a:rPr lang="sr-Latn-CS" smtClean="0"/>
              <a:pPr/>
              <a:t>29.11.2018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B5C32-B83A-40C6-80BF-874E722D6F0F}" type="datetime1">
              <a:rPr lang="sr-Latn-CS" smtClean="0"/>
              <a:pPr/>
              <a:t>29.11.2018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D1B1AFC-DCF4-4E07-9E09-A098300B4111}" type="datetime1">
              <a:rPr lang="sr-Latn-CS" smtClean="0"/>
              <a:pPr/>
              <a:t>29.11.2018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9629838B-111C-4BA8-9524-18855DF2D9EC}" type="datetime1">
              <a:rPr lang="sr-Latn-CS" smtClean="0"/>
              <a:pPr/>
              <a:t>29.11.2018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37A7CB25-D4A4-4F12-A5FA-A839D01809A1}" type="datetime1">
              <a:rPr lang="sr-Latn-CS" smtClean="0"/>
              <a:pPr/>
              <a:t>29.11.2018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432AC-A00B-4AE0-9D92-6DC042CD7FA9}" type="datetime1">
              <a:rPr lang="sr-Latn-CS" smtClean="0"/>
              <a:pPr/>
              <a:t>29.11.2018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FA3C71-ABDD-4451-B05E-98F2919C70A5}" type="datetime1">
              <a:rPr lang="sr-Latn-CS" smtClean="0"/>
              <a:pPr/>
              <a:t>29.11.2018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9326-ADEC-472D-A7C5-DE0151D203E0}" type="datetime1">
              <a:rPr lang="sr-Latn-CS" smtClean="0"/>
              <a:pPr/>
              <a:t>29.11.2018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CD90E8B-62FF-4E66-A200-FEE34E05564D}"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B4987-1982-4A6B-9CA3-F8EFDF269F13}" type="datetime1">
              <a:rPr lang="sr-Latn-CS" smtClean="0"/>
              <a:pPr/>
              <a:t>29.11.2018</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90E8B-62FF-4E66-A200-FEE34E05564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ec.europa.eu/energy/en/consultations/preparation-new-renewable-energy-directive-period-after-202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hr/url?sa=i&amp;rct=j&amp;q=&amp;esrc=s&amp;frm=1&amp;source=images&amp;cd=&amp;cad=rja&amp;uact=8&amp;ved=0ahUKEwiAo4bG4KTWAhXHORQKHXzoACsQjRwIBw&amp;url=http%3A%2F%2Funisci24.com%2F311951.html&amp;psig=AFQjCNFy0thoDkamgaI2smF6jYd-04b9bQ&amp;ust=1505481172845774" TargetMode="External"/><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CD90E8B-62FF-4E66-A200-FEE34E05564D}" type="slidenum">
              <a:rPr lang="hr-HR" smtClean="0"/>
              <a:pPr/>
              <a:t>1</a:t>
            </a:fld>
            <a:endParaRPr lang="hr-HR"/>
          </a:p>
        </p:txBody>
      </p:sp>
      <p:sp>
        <p:nvSpPr>
          <p:cNvPr id="4" name="Title 3"/>
          <p:cNvSpPr>
            <a:spLocks noGrp="1"/>
          </p:cNvSpPr>
          <p:nvPr>
            <p:ph type="title" idx="4294967295"/>
          </p:nvPr>
        </p:nvSpPr>
        <p:spPr>
          <a:xfrm>
            <a:off x="1045824" y="-11289"/>
            <a:ext cx="6694488" cy="969962"/>
          </a:xfrm>
        </p:spPr>
        <p:txBody>
          <a:bodyPr>
            <a:noAutofit/>
          </a:body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dirty="0">
                <a:latin typeface="Arial" pitchFamily="34" charset="0"/>
                <a:cs typeface="Arial" pitchFamily="34" charset="0"/>
              </a:rPr>
              <a:t>Seminar</a:t>
            </a: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t>
            </a:r>
            <a:r>
              <a:rPr lang="hr-HR" sz="1600" b="1" spc="-60" dirty="0">
                <a:latin typeface="Arial" pitchFamily="34" charset="0"/>
                <a:cs typeface="Arial" pitchFamily="34" charset="0"/>
              </a:rPr>
              <a:t>ZAKON O OBNOVLJIVIM IZVORIMA ENERGIJE </a:t>
            </a:r>
            <a:br>
              <a:rPr lang="hr-HR" sz="1600" b="1" spc="-60" dirty="0">
                <a:latin typeface="Arial" pitchFamily="34" charset="0"/>
                <a:cs typeface="Arial" pitchFamily="34" charset="0"/>
              </a:rPr>
            </a:br>
            <a:r>
              <a:rPr lang="hr-HR" sz="1600" b="1" spc="-60" dirty="0">
                <a:latin typeface="Arial" pitchFamily="34" charset="0"/>
                <a:cs typeface="Arial" pitchFamily="34" charset="0"/>
              </a:rPr>
              <a:t>I VISOKOUČINKOVITOJ KOGENERACIJI</a:t>
            </a:r>
            <a:r>
              <a:rPr lang="hr-HR" sz="1600" b="1" spc="-100" dirty="0">
                <a:latin typeface="Arial" pitchFamily="34" charset="0"/>
                <a:cs typeface="Arial" pitchFamily="34" charset="0"/>
              </a:rPr>
              <a:t/>
            </a:r>
            <a:br>
              <a:rPr lang="hr-HR" sz="1600" b="1" spc="-100" dirty="0">
                <a:latin typeface="Arial" pitchFamily="34" charset="0"/>
                <a:cs typeface="Arial" pitchFamily="34" charset="0"/>
              </a:rPr>
            </a:br>
            <a:r>
              <a:rPr lang="hr-HR" sz="1200" dirty="0">
                <a:latin typeface="Arial" pitchFamily="34" charset="0"/>
                <a:cs typeface="Arial" pitchFamily="34" charset="0"/>
              </a:rPr>
              <a:t>29. studenoga 2018.</a:t>
            </a:r>
            <a:r>
              <a:rPr lang="hr-HR" sz="1800" b="1" spc="-100" dirty="0">
                <a:latin typeface="Arial" pitchFamily="34" charset="0"/>
                <a:cs typeface="Arial" pitchFamily="34" charset="0"/>
              </a:rPr>
              <a:t/>
            </a:r>
            <a:br>
              <a:rPr lang="hr-HR" sz="1800" b="1" spc="-10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sp>
        <p:nvSpPr>
          <p:cNvPr id="12" name="Content Placeholder 11"/>
          <p:cNvSpPr>
            <a:spLocks noGrp="1"/>
          </p:cNvSpPr>
          <p:nvPr>
            <p:ph idx="4294967295"/>
          </p:nvPr>
        </p:nvSpPr>
        <p:spPr>
          <a:xfrm>
            <a:off x="0" y="1412875"/>
            <a:ext cx="9144000" cy="5445125"/>
          </a:xfrm>
          <a:ln>
            <a:solidFill>
              <a:schemeClr val="bg1"/>
            </a:solidFill>
          </a:ln>
        </p:spPr>
        <p:txBody>
          <a:bodyPr>
            <a:normAutofit/>
          </a:bodyPr>
          <a:lstStyle/>
          <a:p>
            <a:pPr algn="ctr"/>
            <a:endParaRPr lang="hr-HR" dirty="0"/>
          </a:p>
          <a:p>
            <a:pPr marL="0" indent="0" algn="ctr">
              <a:buNone/>
            </a:pPr>
            <a:r>
              <a:rPr lang="hr-HR" b="1" dirty="0"/>
              <a:t>TRENDOVI KOJI PROIZLAZE IZ „ZIMSKOG PAKETA” BITNI ZA STRATEŠKO PLANIRANJE I INTEGRACIJU OBNOVLJIVIH IZVORA ENERGIJE U ELEKTROENERGETSKI SUSTAV I SUSTAVE ZA PROIZVODNJU TOPLINSKE ENERGIJE  </a:t>
            </a:r>
          </a:p>
          <a:p>
            <a:pPr algn="ctr"/>
            <a:endParaRPr lang="hr-HR" sz="1600" dirty="0">
              <a:solidFill>
                <a:srgbClr val="002060"/>
              </a:solidFill>
            </a:endParaRPr>
          </a:p>
          <a:p>
            <a:pPr marL="0" indent="0" algn="ctr">
              <a:buNone/>
            </a:pPr>
            <a:r>
              <a:rPr lang="pl-PL" sz="1900" dirty="0"/>
              <a:t>Boris Firšt – pregled trendova koji proizlaze iz RED II i okolišnih direktiva </a:t>
            </a:r>
          </a:p>
          <a:p>
            <a:pPr marL="0" indent="0" algn="ctr">
              <a:buNone/>
            </a:pPr>
            <a:r>
              <a:rPr lang="pl-PL" sz="1900" dirty="0"/>
              <a:t>Goran Marijan – planiranje VUK u sprezi sa OIE i skladištenjem topline </a:t>
            </a:r>
          </a:p>
          <a:p>
            <a:pPr algn="ctr"/>
            <a:endParaRPr lang="pl-PL" sz="2400" dirty="0">
              <a:solidFill>
                <a:srgbClr val="002060"/>
              </a:solidFill>
            </a:endParaRPr>
          </a:p>
        </p:txBody>
      </p:sp>
      <p:cxnSp>
        <p:nvCxnSpPr>
          <p:cNvPr id="7" name="Straight Connector 6"/>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3" descr="HKIE logotip PLAV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5267"/>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fontScale="62500" lnSpcReduction="20000"/>
          </a:bodyPr>
          <a:lstStyle/>
          <a:p>
            <a:pPr marL="285750" lvl="0" indent="-285750" algn="just"/>
            <a:r>
              <a:rPr lang="hr-HR" sz="2100" dirty="0"/>
              <a:t>uštede emisija stakleničkih plinova korištenjem </a:t>
            </a:r>
            <a:r>
              <a:rPr lang="hr-HR" sz="2100" dirty="0" err="1"/>
              <a:t>biogoriva</a:t>
            </a:r>
            <a:r>
              <a:rPr lang="hr-HR" sz="2100" dirty="0"/>
              <a:t>, </a:t>
            </a:r>
            <a:r>
              <a:rPr lang="hr-HR" sz="2100" dirty="0" err="1"/>
              <a:t>biotekućina</a:t>
            </a:r>
            <a:r>
              <a:rPr lang="hr-HR" sz="2100" dirty="0"/>
              <a:t> i goriva iz biomase trebaju biti barem 50 % za </a:t>
            </a:r>
            <a:r>
              <a:rPr lang="hr-HR" sz="2100" dirty="0" err="1"/>
              <a:t>biogoriva</a:t>
            </a:r>
            <a:r>
              <a:rPr lang="hr-HR" sz="2100" dirty="0"/>
              <a:t> i </a:t>
            </a:r>
            <a:r>
              <a:rPr lang="hr-HR" sz="2100" dirty="0" err="1"/>
              <a:t>biotekućine</a:t>
            </a:r>
            <a:r>
              <a:rPr lang="hr-HR" sz="2100" dirty="0"/>
              <a:t> proizvedene u postrojenjima koja su u pogonu od ili prije 5. listopada 2015., barem 60 % za </a:t>
            </a:r>
            <a:r>
              <a:rPr lang="hr-HR" sz="2100" dirty="0" err="1"/>
              <a:t>biogoriva</a:t>
            </a:r>
            <a:r>
              <a:rPr lang="hr-HR" sz="2100" dirty="0"/>
              <a:t> i </a:t>
            </a:r>
            <a:r>
              <a:rPr lang="hr-HR" sz="2100" dirty="0" err="1"/>
              <a:t>biotekućine</a:t>
            </a:r>
            <a:r>
              <a:rPr lang="hr-HR" sz="2100" dirty="0"/>
              <a:t> proizvedene u postrojenjima koja su počela raditi nakon 5. listopada 2015., barem 70 % za </a:t>
            </a:r>
            <a:r>
              <a:rPr lang="hr-HR" sz="2100" dirty="0" err="1"/>
              <a:t>biogoriva</a:t>
            </a:r>
            <a:r>
              <a:rPr lang="hr-HR" sz="2100" dirty="0"/>
              <a:t> i </a:t>
            </a:r>
            <a:r>
              <a:rPr lang="hr-HR" sz="2100" dirty="0" err="1"/>
              <a:t>biotekućine</a:t>
            </a:r>
            <a:r>
              <a:rPr lang="hr-HR" sz="2100" dirty="0"/>
              <a:t> proizvedene u postrojenjima koja su u pogon ušla nakon 1. siječnja 2021., barem 80 % u proizvodnji električne, toplinske ili rashladne energije proizvedene korištenjem goriva iz biomase za postrojenja koja su počela raditi nakon 1. siječnja 2021. te 85 % za postrojenja koja će početi raditi nakon 1. siječnja 2026.</a:t>
            </a:r>
          </a:p>
          <a:p>
            <a:pPr marL="285750" lvl="0" indent="-285750" algn="just"/>
            <a:endParaRPr lang="hr-HR" sz="2100" dirty="0"/>
          </a:p>
          <a:p>
            <a:pPr marL="285750" lvl="0" indent="-285750" algn="just"/>
            <a:r>
              <a:rPr lang="hr-HR" sz="2100" b="1" dirty="0"/>
              <a:t>Električna energija proizvedena u novim postrojenjima instaliranog kapaciteta većeg od 20 MW („</a:t>
            </a:r>
            <a:r>
              <a:rPr lang="hr-HR" sz="2100" b="1" dirty="0" err="1"/>
              <a:t>fuel</a:t>
            </a:r>
            <a:r>
              <a:rPr lang="hr-HR" sz="2100" b="1" dirty="0"/>
              <a:t> </a:t>
            </a:r>
            <a:r>
              <a:rPr lang="hr-HR" sz="2100" b="1" dirty="0" err="1"/>
              <a:t>capacity</a:t>
            </a:r>
            <a:r>
              <a:rPr lang="hr-HR" sz="2100" b="1" dirty="0"/>
              <a:t>“) koja koriste goriva iz biomase </a:t>
            </a:r>
            <a:r>
              <a:rPr lang="hr-HR" sz="2100" dirty="0"/>
              <a:t>može se pribrajati zadanom cilju za udio obnovljivih izvora u konačnoj bruto potrošnji energije ili primati potpore samo ukoliko je proizvedena u procesu </a:t>
            </a:r>
            <a:r>
              <a:rPr lang="hr-HR" sz="2100" b="1" dirty="0"/>
              <a:t>visokoučinkovite </a:t>
            </a:r>
            <a:r>
              <a:rPr lang="hr-HR" sz="2100" b="1" dirty="0" err="1"/>
              <a:t>kogeneracije</a:t>
            </a:r>
            <a:r>
              <a:rPr lang="hr-HR" sz="2100" b="1" dirty="0"/>
              <a:t> </a:t>
            </a:r>
            <a:r>
              <a:rPr lang="hr-HR" sz="2100" dirty="0"/>
              <a:t>počevši s datumom 3 godine nakon što RES II stupi na snagu (članak 26. (8)) </a:t>
            </a:r>
          </a:p>
          <a:p>
            <a:pPr marL="285750" lvl="0" indent="-285750" algn="just"/>
            <a:endParaRPr lang="hr-HR" sz="2100" dirty="0"/>
          </a:p>
          <a:p>
            <a:pPr marL="285750" lvl="0" indent="-285750" algn="just"/>
            <a:r>
              <a:rPr lang="hr-HR" sz="2100" dirty="0"/>
              <a:t>zemlja članica može (</a:t>
            </a:r>
            <a:r>
              <a:rPr lang="hr-HR" sz="2100" dirty="0" err="1"/>
              <a:t>may</a:t>
            </a:r>
            <a:r>
              <a:rPr lang="hr-HR" sz="2100" dirty="0"/>
              <a:t> = može) povrh onih postavljenih kroz RED II, postaviti i dodatne zahtjeve vezano uz održivost goriva iz biomase, (članak članak 26.(10</a:t>
            </a:r>
            <a:r>
              <a:rPr lang="hr-HR" sz="2100" dirty="0" smtClean="0"/>
              <a:t>)) – </a:t>
            </a:r>
            <a:r>
              <a:rPr lang="hr-HR" sz="2100" b="1" dirty="0" smtClean="0">
                <a:solidFill>
                  <a:srgbClr val="00B050"/>
                </a:solidFill>
              </a:rPr>
              <a:t>OPREZ, kriteriji su ionako dosta strogi i ne treba ih činiti još strožima!</a:t>
            </a:r>
            <a:endParaRPr lang="hr-HR" sz="2100" b="1" dirty="0">
              <a:solidFill>
                <a:srgbClr val="00B050"/>
              </a:solidFill>
            </a:endParaRPr>
          </a:p>
          <a:p>
            <a:pPr marL="285750" lvl="0" indent="-285750" algn="just"/>
            <a:endParaRPr lang="hr-HR" sz="2100" dirty="0"/>
          </a:p>
          <a:p>
            <a:pPr marL="285750" indent="-285750" algn="just"/>
            <a:r>
              <a:rPr lang="hr-HR" sz="2200" dirty="0"/>
              <a:t>zemlja članica može (</a:t>
            </a:r>
            <a:r>
              <a:rPr lang="hr-HR" sz="2200" dirty="0" err="1"/>
              <a:t>may</a:t>
            </a:r>
            <a:r>
              <a:rPr lang="hr-HR" sz="2200" dirty="0"/>
              <a:t> = može) povrh onih postavljenih kroz RED II, postaviti i dodatne zahtjeve vezano uz održivost goriva iz biomase, (članak članak 26.(10)) </a:t>
            </a:r>
            <a:r>
              <a:rPr lang="hr-HR" sz="2400" dirty="0"/>
              <a:t>– </a:t>
            </a:r>
            <a:r>
              <a:rPr lang="hr-HR" sz="2400" b="1" dirty="0" smtClean="0">
                <a:solidFill>
                  <a:srgbClr val="00B050"/>
                </a:solidFill>
              </a:rPr>
              <a:t>OPREZ, </a:t>
            </a:r>
            <a:r>
              <a:rPr lang="hr-HR" sz="2400" b="1" dirty="0">
                <a:solidFill>
                  <a:srgbClr val="00B050"/>
                </a:solidFill>
              </a:rPr>
              <a:t>kriteriji su ionako dosta strogi i ne treba ih činiti još strožima</a:t>
            </a:r>
            <a:r>
              <a:rPr lang="hr-HR" sz="2400" b="1" dirty="0" smtClean="0">
                <a:solidFill>
                  <a:srgbClr val="00B050"/>
                </a:solidFill>
              </a:rPr>
              <a:t>!</a:t>
            </a:r>
            <a:endParaRPr lang="hr-HR" sz="2200" dirty="0"/>
          </a:p>
          <a:p>
            <a:pPr marL="285750" lvl="0" indent="-285750" algn="just"/>
            <a:endParaRPr lang="hr-HR" sz="2200" dirty="0"/>
          </a:p>
          <a:p>
            <a:pPr marL="285750" indent="-285750" algn="just"/>
            <a:r>
              <a:rPr lang="hr-HR" sz="2200" b="1" dirty="0"/>
              <a:t>dokazivanje usklađenosti sa zahtjevima za održivost</a:t>
            </a:r>
            <a:r>
              <a:rPr lang="hr-HR" sz="2200" dirty="0"/>
              <a:t>, zahtjevima za uštedama (smanjenjem) emisija stakleničkih plinova, i općim kriterijima za </a:t>
            </a:r>
            <a:r>
              <a:rPr lang="hr-HR" sz="2200" dirty="0" err="1"/>
              <a:t>biotekućine</a:t>
            </a:r>
            <a:r>
              <a:rPr lang="hr-HR" sz="2200" dirty="0"/>
              <a:t>, </a:t>
            </a:r>
            <a:r>
              <a:rPr lang="hr-HR" sz="2200" dirty="0" err="1"/>
              <a:t>biogoriva</a:t>
            </a:r>
            <a:r>
              <a:rPr lang="hr-HR" sz="2200" dirty="0"/>
              <a:t> i goriva iz biomase je obveza operatera (članak 27. (1)), a </a:t>
            </a:r>
            <a:r>
              <a:rPr lang="hr-HR" sz="2200" b="1" dirty="0"/>
              <a:t>zemlja članica treba zahtijevati nezavisnu verifikaciju informacija podnijetih nadležnim tijelima</a:t>
            </a:r>
            <a:r>
              <a:rPr lang="hr-HR" sz="2200" dirty="0"/>
              <a:t> (članak 27. (1))</a:t>
            </a:r>
          </a:p>
          <a:p>
            <a:pPr marL="285750" indent="-285750" algn="just"/>
            <a:endParaRPr lang="hr-HR" sz="2200" dirty="0"/>
          </a:p>
          <a:p>
            <a:pPr marL="285750" lvl="0" indent="-285750" algn="just"/>
            <a:r>
              <a:rPr lang="hr-HR" sz="2200" dirty="0"/>
              <a:t>zemlja članica može (</a:t>
            </a:r>
            <a:r>
              <a:rPr lang="hr-HR" sz="2200" dirty="0" err="1"/>
              <a:t>may</a:t>
            </a:r>
            <a:r>
              <a:rPr lang="hr-HR" sz="2200" dirty="0"/>
              <a:t> = može) povrh onih postavljenih kroz RED II, postaviti i dodatne zahtjeve vezano uz kriterije za održivost i  kriterije za uštede/smanjenje emisija stakleničkih plinova (članak 27</a:t>
            </a:r>
            <a:r>
              <a:rPr lang="hr-HR" sz="2200" dirty="0" smtClean="0"/>
              <a:t>) </a:t>
            </a:r>
            <a:r>
              <a:rPr lang="hr-HR" sz="2400" dirty="0"/>
              <a:t>– </a:t>
            </a:r>
            <a:r>
              <a:rPr lang="hr-HR" sz="2400" b="1" dirty="0" smtClean="0">
                <a:solidFill>
                  <a:srgbClr val="00B050"/>
                </a:solidFill>
              </a:rPr>
              <a:t>OPREZ, </a:t>
            </a:r>
            <a:r>
              <a:rPr lang="hr-HR" sz="2400" b="1" dirty="0">
                <a:solidFill>
                  <a:srgbClr val="00B050"/>
                </a:solidFill>
              </a:rPr>
              <a:t>kriteriji su ionako dosta strogi i ne treba ih činiti još strožima!</a:t>
            </a:r>
          </a:p>
          <a:p>
            <a:pPr marL="285750" indent="-285750" algn="just"/>
            <a:endParaRPr lang="hr-HR" sz="2200" dirty="0"/>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60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a:bodyPr>
          <a:lstStyle/>
          <a:p>
            <a:pPr marL="285750" indent="-285750" algn="just"/>
            <a:r>
              <a:rPr lang="hr-HR" sz="1600" b="1" dirty="0"/>
              <a:t>Europska komisija će nadzirati podrijetlo </a:t>
            </a:r>
            <a:r>
              <a:rPr lang="hr-HR" sz="1600" b="1" dirty="0" err="1"/>
              <a:t>biotekućina</a:t>
            </a:r>
            <a:r>
              <a:rPr lang="hr-HR" sz="1600" b="1" dirty="0"/>
              <a:t>, </a:t>
            </a:r>
            <a:r>
              <a:rPr lang="hr-HR" sz="1600" b="1" dirty="0" err="1"/>
              <a:t>biogoriva</a:t>
            </a:r>
            <a:r>
              <a:rPr lang="hr-HR" sz="1600" b="1" dirty="0"/>
              <a:t> i goriva iz biomase koja su upotrijebljena na području Unije, utjecaj njihove proizvodnje/korištenja što uključuje i nadgledanje korištenja zemljišta u zemljama članicama i trećim zemljama </a:t>
            </a:r>
            <a:r>
              <a:rPr lang="hr-HR" sz="1600" dirty="0"/>
              <a:t>(isporučiteljima </a:t>
            </a:r>
            <a:r>
              <a:rPr lang="hr-HR" sz="1600" dirty="0" err="1"/>
              <a:t>biotekućina</a:t>
            </a:r>
            <a:r>
              <a:rPr lang="hr-HR" sz="1600" dirty="0"/>
              <a:t>, </a:t>
            </a:r>
            <a:r>
              <a:rPr lang="hr-HR" sz="1600" dirty="0" err="1"/>
              <a:t>biogoriva</a:t>
            </a:r>
            <a:r>
              <a:rPr lang="hr-HR" sz="1600" dirty="0"/>
              <a:t> i goriva iz biomase). Taj nadzor će biti temeljen na nacionalnim energetskim i klimatskim planovima i izvještajima o napretku država članica (članak 30.)  </a:t>
            </a:r>
          </a:p>
          <a:p>
            <a:pPr marL="285750" indent="-285750" algn="just"/>
            <a:endParaRPr lang="hr-HR" sz="1600" dirty="0"/>
          </a:p>
          <a:p>
            <a:pPr marL="285750" indent="-285750" algn="just"/>
            <a:r>
              <a:rPr lang="hr-HR" sz="1600" b="1" dirty="0"/>
              <a:t>RED II je potrebno transponirati u nacionalna zakonodavstva odnosno donijeti zakone, uredbe, pravilnike i druge administrativne propise potrebne za usklađivanje sa RED II najkasnije do 30. lipnja 2021.</a:t>
            </a:r>
            <a:r>
              <a:rPr lang="hr-HR" sz="1600" dirty="0"/>
              <a:t>, osim članka 14., te Priloga I, II, </a:t>
            </a:r>
            <a:r>
              <a:rPr lang="hr-HR" sz="1600" dirty="0" err="1"/>
              <a:t>IV</a:t>
            </a:r>
            <a:r>
              <a:rPr lang="hr-HR" sz="1600" dirty="0"/>
              <a:t>, VII i VIII;</a:t>
            </a:r>
          </a:p>
          <a:p>
            <a:pPr marL="285750" indent="-285750" algn="just"/>
            <a:endParaRPr lang="hr-HR" sz="1600" dirty="0"/>
          </a:p>
          <a:p>
            <a:pPr marL="285750" indent="-285750" algn="just"/>
            <a:r>
              <a:rPr lang="hr-HR" sz="1600" dirty="0"/>
              <a:t>Direktiva 2009/28/EZ prestaje važiti s 1. siječnja 2021.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56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28118" y="1340768"/>
            <a:ext cx="8949260" cy="5067944"/>
          </a:xfrm>
        </p:spPr>
        <p:txBody>
          <a:bodyPr>
            <a:normAutofit/>
          </a:bodyPr>
          <a:lstStyle/>
          <a:p>
            <a:pPr marL="0" indent="0" algn="just">
              <a:buNone/>
            </a:pPr>
            <a:r>
              <a:rPr lang="hr-HR" sz="1300" b="1" dirty="0">
                <a:solidFill>
                  <a:schemeClr val="tx2"/>
                </a:solidFill>
              </a:rPr>
              <a:t>HIDROENERGETIKA – POSTOJEĆE HE</a:t>
            </a:r>
          </a:p>
          <a:p>
            <a:pPr marL="285750" indent="-285750" algn="just"/>
            <a:r>
              <a:rPr lang="hr-HR" sz="1300" dirty="0"/>
              <a:t>od 26. HE u proizvodnom portfelju HEP-a samo 4 nisu u području </a:t>
            </a:r>
          </a:p>
          <a:p>
            <a:pPr marL="0" indent="0" algn="just">
              <a:buNone/>
            </a:pPr>
            <a:r>
              <a:rPr lang="hr-HR" sz="1300" dirty="0"/>
              <a:t>      ekološke mreže gdje su ciljevi očuvanja divlje vrste i staništa</a:t>
            </a:r>
          </a:p>
          <a:p>
            <a:pPr marL="0" indent="0" algn="just">
              <a:buNone/>
            </a:pPr>
            <a:r>
              <a:rPr lang="hr-HR" sz="1300" dirty="0"/>
              <a:t>      (CHE </a:t>
            </a:r>
            <a:r>
              <a:rPr lang="hr-HR" sz="1300" dirty="0" err="1"/>
              <a:t>Fužine</a:t>
            </a:r>
            <a:r>
              <a:rPr lang="hr-HR" sz="1300" dirty="0"/>
              <a:t>, HE Golubić, HE Dubrovnik, HE </a:t>
            </a:r>
            <a:r>
              <a:rPr lang="hr-HR" sz="1300" dirty="0" err="1"/>
              <a:t>Zavrelje</a:t>
            </a:r>
            <a:r>
              <a:rPr lang="hr-HR" sz="1300" dirty="0"/>
              <a:t>) </a:t>
            </a:r>
          </a:p>
          <a:p>
            <a:pPr algn="just"/>
            <a:endParaRPr lang="hr-HR" sz="1300" dirty="0"/>
          </a:p>
          <a:p>
            <a:pPr marL="285750" indent="-285750" algn="just"/>
            <a:r>
              <a:rPr lang="hr-HR" sz="1300" dirty="0"/>
              <a:t>još nije do kraja proveden postupak za znatno promijenjena</a:t>
            </a:r>
          </a:p>
          <a:p>
            <a:pPr marL="0" indent="0" algn="just">
              <a:buNone/>
            </a:pPr>
            <a:r>
              <a:rPr lang="hr-HR" sz="1300" dirty="0"/>
              <a:t>      i/ili umjetna vodna tijela - čl. 4. (3) i 4. (5) </a:t>
            </a:r>
            <a:r>
              <a:rPr lang="hr-HR" sz="1300" i="1" dirty="0"/>
              <a:t>Okvirne direktive o vodama</a:t>
            </a:r>
            <a:r>
              <a:rPr lang="hr-HR" sz="1300" dirty="0"/>
              <a:t>)</a:t>
            </a:r>
          </a:p>
          <a:p>
            <a:pPr algn="just"/>
            <a:endParaRPr lang="hr-HR" sz="1300" dirty="0"/>
          </a:p>
          <a:p>
            <a:pPr marL="285750" indent="-285750" algn="just"/>
            <a:r>
              <a:rPr lang="hr-HR" sz="1300" dirty="0"/>
              <a:t>u PUVP 2016.-2021. brojne mjere koje se odnose na </a:t>
            </a:r>
          </a:p>
          <a:p>
            <a:pPr marL="0" indent="0" algn="just">
              <a:buNone/>
            </a:pPr>
            <a:r>
              <a:rPr lang="hr-HR" sz="1300" dirty="0">
                <a:solidFill>
                  <a:srgbClr val="002060"/>
                </a:solidFill>
              </a:rPr>
              <a:t>        </a:t>
            </a:r>
            <a:r>
              <a:rPr lang="hr-HR" sz="1300" dirty="0" err="1"/>
              <a:t>hidreoenergetiku</a:t>
            </a:r>
            <a:r>
              <a:rPr lang="hr-HR" sz="1300" dirty="0">
                <a:solidFill>
                  <a:srgbClr val="002060"/>
                </a:solidFill>
              </a:rPr>
              <a:t> (</a:t>
            </a:r>
            <a:r>
              <a:rPr lang="hr-HR" sz="1300" b="1" dirty="0">
                <a:solidFill>
                  <a:srgbClr val="FF0000"/>
                </a:solidFill>
              </a:rPr>
              <a:t>645.397.558,00 kn</a:t>
            </a:r>
            <a:r>
              <a:rPr lang="hr-HR" sz="1300" dirty="0">
                <a:solidFill>
                  <a:srgbClr val="002060"/>
                </a:solidFill>
              </a:rPr>
              <a:t>. </a:t>
            </a:r>
            <a:r>
              <a:rPr lang="hr-HR" sz="1300" dirty="0"/>
              <a:t>do 2027.)</a:t>
            </a:r>
          </a:p>
          <a:p>
            <a:pPr marL="0" indent="0" algn="just">
              <a:buNone/>
            </a:pPr>
            <a:endParaRPr lang="hr-HR" sz="700" dirty="0">
              <a:solidFill>
                <a:srgbClr val="002060"/>
              </a:solidFill>
            </a:endParaRPr>
          </a:p>
          <a:p>
            <a:pPr marL="0" indent="0" algn="just">
              <a:buNone/>
            </a:pPr>
            <a:r>
              <a:rPr lang="hr-HR" sz="800" dirty="0">
                <a:solidFill>
                  <a:srgbClr val="002060"/>
                </a:solidFill>
              </a:rPr>
              <a:t>ERC troškovi = </a:t>
            </a:r>
            <a:r>
              <a:rPr lang="hr-HR" sz="800" b="1" dirty="0" err="1">
                <a:solidFill>
                  <a:srgbClr val="002060"/>
                </a:solidFill>
              </a:rPr>
              <a:t>E</a:t>
            </a:r>
            <a:r>
              <a:rPr lang="hr-HR" sz="800" dirty="0" err="1">
                <a:solidFill>
                  <a:srgbClr val="002060"/>
                </a:solidFill>
              </a:rPr>
              <a:t>nvironmental</a:t>
            </a:r>
            <a:r>
              <a:rPr lang="hr-HR" sz="800" dirty="0">
                <a:solidFill>
                  <a:srgbClr val="002060"/>
                </a:solidFill>
              </a:rPr>
              <a:t> </a:t>
            </a:r>
            <a:r>
              <a:rPr lang="hr-HR" sz="800" dirty="0" err="1">
                <a:solidFill>
                  <a:srgbClr val="002060"/>
                </a:solidFill>
              </a:rPr>
              <a:t>and</a:t>
            </a:r>
            <a:r>
              <a:rPr lang="hr-HR" sz="800" dirty="0">
                <a:solidFill>
                  <a:srgbClr val="002060"/>
                </a:solidFill>
              </a:rPr>
              <a:t> </a:t>
            </a:r>
            <a:r>
              <a:rPr lang="hr-HR" sz="800" b="1" dirty="0" err="1">
                <a:solidFill>
                  <a:srgbClr val="002060"/>
                </a:solidFill>
              </a:rPr>
              <a:t>R</a:t>
            </a:r>
            <a:r>
              <a:rPr lang="hr-HR" sz="800" dirty="0" err="1">
                <a:solidFill>
                  <a:srgbClr val="002060"/>
                </a:solidFill>
              </a:rPr>
              <a:t>esource</a:t>
            </a:r>
            <a:r>
              <a:rPr lang="hr-HR" sz="800" dirty="0">
                <a:solidFill>
                  <a:srgbClr val="002060"/>
                </a:solidFill>
              </a:rPr>
              <a:t> </a:t>
            </a:r>
            <a:r>
              <a:rPr lang="hr-HR" sz="800" b="1" dirty="0" err="1">
                <a:solidFill>
                  <a:srgbClr val="002060"/>
                </a:solidFill>
              </a:rPr>
              <a:t>C</a:t>
            </a:r>
            <a:r>
              <a:rPr lang="hr-HR" sz="800" dirty="0" err="1">
                <a:solidFill>
                  <a:srgbClr val="002060"/>
                </a:solidFill>
              </a:rPr>
              <a:t>osts</a:t>
            </a:r>
            <a:r>
              <a:rPr lang="hr-HR" sz="800" dirty="0">
                <a:solidFill>
                  <a:srgbClr val="002060"/>
                </a:solidFill>
              </a:rPr>
              <a:t> </a:t>
            </a:r>
          </a:p>
          <a:p>
            <a:pPr marL="0" indent="0" algn="just">
              <a:buNone/>
            </a:pPr>
            <a:r>
              <a:rPr lang="hr-HR" sz="800" dirty="0">
                <a:solidFill>
                  <a:srgbClr val="002060"/>
                </a:solidFill>
              </a:rPr>
              <a:t>(troškovi okoliša i resursa) – str. 131, PUVP 2016.-2021</a:t>
            </a:r>
          </a:p>
          <a:p>
            <a:pPr algn="just"/>
            <a:endParaRPr lang="hr-HR" sz="900" dirty="0">
              <a:solidFill>
                <a:srgbClr val="002060"/>
              </a:solidFill>
            </a:endParaRPr>
          </a:p>
          <a:p>
            <a:pPr algn="just"/>
            <a:endParaRPr lang="hr-HR" sz="900" dirty="0">
              <a:solidFill>
                <a:srgbClr val="002060"/>
              </a:solidFill>
            </a:endParaRPr>
          </a:p>
          <a:p>
            <a:pPr marL="285750" indent="-285750" algn="just"/>
            <a:r>
              <a:rPr lang="hr-HR" sz="1300" dirty="0"/>
              <a:t>pitanje javnog vodnog dobra</a:t>
            </a:r>
          </a:p>
          <a:p>
            <a:pPr marL="285750" indent="-285750" algn="just"/>
            <a:endParaRPr lang="hr-HR" sz="1300" dirty="0"/>
          </a:p>
          <a:p>
            <a:pPr marL="285750" indent="-285750" algn="just"/>
            <a:r>
              <a:rPr lang="hr-HR" sz="1300" dirty="0"/>
              <a:t>pitanje troškova održavanja</a:t>
            </a:r>
          </a:p>
          <a:p>
            <a:pPr marL="0" indent="0" algn="just">
              <a:buNone/>
            </a:pPr>
            <a:r>
              <a:rPr lang="hr-HR" sz="1300" dirty="0"/>
              <a:t>       višenamjenskih akumulacija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941821"/>
            <a:ext cx="2910956" cy="2752287"/>
          </a:xfrm>
          <a:prstGeom prst="rect">
            <a:avLst/>
          </a:prstGeom>
          <a:noFill/>
          <a:ln>
            <a:noFill/>
          </a:ln>
          <a:effectLst>
            <a:outerShdw blurRad="50800" dist="50800" dir="5400000" algn="ctr" rotWithShape="0">
              <a:schemeClr val="accent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New 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484783"/>
            <a:ext cx="3832371" cy="36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572632" y="5445957"/>
            <a:ext cx="2599438" cy="215291"/>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4866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28118" y="1340768"/>
            <a:ext cx="8949260" cy="5067944"/>
          </a:xfrm>
        </p:spPr>
        <p:txBody>
          <a:bodyPr>
            <a:normAutofit/>
          </a:bodyPr>
          <a:lstStyle/>
          <a:p>
            <a:pPr marL="0" indent="0" algn="just">
              <a:buNone/>
            </a:pPr>
            <a:r>
              <a:rPr lang="hr-HR" sz="1300" b="1" dirty="0">
                <a:solidFill>
                  <a:schemeClr val="tx2"/>
                </a:solidFill>
              </a:rPr>
              <a:t>HIDROENERGETIKA – PLANIRANJE NOVIH HE </a:t>
            </a:r>
          </a:p>
          <a:p>
            <a:pPr marL="285750" indent="-285750" algn="just"/>
            <a:r>
              <a:rPr lang="hr-HR" sz="1100" dirty="0"/>
              <a:t>Iterativni proces koji omogućuje identificiranje održivog razvoja u </a:t>
            </a:r>
          </a:p>
          <a:p>
            <a:pPr marL="0" indent="0" algn="just">
              <a:buNone/>
            </a:pPr>
            <a:r>
              <a:rPr lang="hr-HR" sz="1100" dirty="0"/>
              <a:t>       skladu s člankom 4. (7) </a:t>
            </a:r>
            <a:r>
              <a:rPr lang="hr-HR" sz="1100" i="1" dirty="0"/>
              <a:t>Okvirne direktive o vodama </a:t>
            </a:r>
          </a:p>
          <a:p>
            <a:pPr algn="just"/>
            <a:endParaRPr lang="hr-HR" sz="1100" dirty="0"/>
          </a:p>
          <a:p>
            <a:pPr marL="285750" indent="-285750" algn="just"/>
            <a:r>
              <a:rPr lang="hr-HR" sz="1100" dirty="0"/>
              <a:t>većina neiskorištenog </a:t>
            </a:r>
            <a:r>
              <a:rPr lang="hr-HR" sz="1100" dirty="0" err="1"/>
              <a:t>hidropotencijala</a:t>
            </a:r>
            <a:r>
              <a:rPr lang="hr-HR" sz="1100" dirty="0"/>
              <a:t> u područjima ekološke mreže </a:t>
            </a:r>
          </a:p>
          <a:p>
            <a:pPr marL="0" indent="0" algn="just">
              <a:buNone/>
            </a:pPr>
            <a:r>
              <a:rPr lang="hr-HR" sz="1100" dirty="0"/>
              <a:t>       (</a:t>
            </a:r>
            <a:r>
              <a:rPr lang="hr-HR" sz="1100" b="1" dirty="0"/>
              <a:t>tehnički </a:t>
            </a:r>
            <a:r>
              <a:rPr lang="hr-HR" sz="1100" b="1" dirty="0" err="1"/>
              <a:t>hidropotencijal</a:t>
            </a:r>
            <a:r>
              <a:rPr lang="hr-HR" sz="1100" b="1" dirty="0"/>
              <a:t> ≠ stvarno dostupan </a:t>
            </a:r>
            <a:r>
              <a:rPr lang="hr-HR" sz="1100" b="1" dirty="0" err="1"/>
              <a:t>hidropotencijal</a:t>
            </a:r>
            <a:r>
              <a:rPr lang="hr-HR" sz="1100" dirty="0"/>
              <a:t>), </a:t>
            </a:r>
          </a:p>
          <a:p>
            <a:pPr marL="0" indent="0" algn="just">
              <a:buNone/>
            </a:pPr>
            <a:r>
              <a:rPr lang="hr-HR" sz="1100" dirty="0"/>
              <a:t>       </a:t>
            </a:r>
            <a:r>
              <a:rPr lang="hr-HR" sz="1100" b="1" dirty="0">
                <a:solidFill>
                  <a:srgbClr val="00B050"/>
                </a:solidFill>
              </a:rPr>
              <a:t>pitanje inventarizacije svih potencijala za OIE </a:t>
            </a:r>
            <a:r>
              <a:rPr lang="hr-HR" sz="1100" dirty="0"/>
              <a:t>pa tako i hidro </a:t>
            </a:r>
          </a:p>
          <a:p>
            <a:pPr algn="just"/>
            <a:endParaRPr lang="hr-HR" sz="1100" dirty="0"/>
          </a:p>
          <a:p>
            <a:pPr marL="285750" indent="-285750" algn="just"/>
            <a:r>
              <a:rPr lang="hr-HR" sz="1100" dirty="0"/>
              <a:t>zahtjevi za održanjem longitudinalnog kontinuiteta gdje god je to </a:t>
            </a:r>
          </a:p>
          <a:p>
            <a:pPr marL="0" indent="0" algn="just">
              <a:buNone/>
            </a:pPr>
            <a:r>
              <a:rPr lang="hr-HR" sz="1100" dirty="0"/>
              <a:t>        moguće i izvedivo </a:t>
            </a:r>
          </a:p>
          <a:p>
            <a:pPr algn="just"/>
            <a:endParaRPr lang="hr-HR" sz="1100" dirty="0"/>
          </a:p>
          <a:p>
            <a:pPr marL="285750" indent="-285750" algn="just"/>
            <a:r>
              <a:rPr lang="hr-HR" sz="1100" dirty="0"/>
              <a:t>nedostatak sustavnog pristupa, nedostatak podrške kroz modele prilagodbe </a:t>
            </a:r>
          </a:p>
          <a:p>
            <a:pPr marL="0" indent="0" algn="just">
              <a:buNone/>
            </a:pPr>
            <a:r>
              <a:rPr lang="hr-HR" sz="1100" dirty="0"/>
              <a:t>        klimatskim promjenama (Slovenija dio pitanja za NATURA2000 financira </a:t>
            </a:r>
          </a:p>
          <a:p>
            <a:pPr marL="0" indent="0" algn="just">
              <a:buNone/>
            </a:pPr>
            <a:r>
              <a:rPr lang="hr-HR" sz="1100" dirty="0"/>
              <a:t>        preko proračunskog nacionalnog fonda za klimatske promjene) čime se  </a:t>
            </a:r>
          </a:p>
          <a:p>
            <a:pPr marL="0" indent="0" algn="just">
              <a:buNone/>
            </a:pPr>
            <a:r>
              <a:rPr lang="hr-HR" sz="1100" dirty="0"/>
              <a:t>         rasterećuje </a:t>
            </a:r>
            <a:r>
              <a:rPr lang="hr-HR" sz="1100" dirty="0" err="1"/>
              <a:t>kWh</a:t>
            </a:r>
            <a:r>
              <a:rPr lang="hr-HR" sz="1100" dirty="0"/>
              <a:t>, tek postupno eliminiranje konkurentske prednosti RHE </a:t>
            </a:r>
          </a:p>
          <a:p>
            <a:pPr marL="0" indent="0" algn="just">
              <a:buNone/>
            </a:pPr>
            <a:r>
              <a:rPr lang="hr-HR" sz="1100" dirty="0"/>
              <a:t>        (ukidanje statusa krajnjeg kupca…), pitanje vodnog dobra, nedefiniran status</a:t>
            </a:r>
          </a:p>
          <a:p>
            <a:pPr marL="0" indent="0" algn="just">
              <a:buNone/>
            </a:pPr>
            <a:r>
              <a:rPr lang="hr-HR" sz="1100" dirty="0"/>
              <a:t>         postojećih vodnih tijela, izuzimanje vodoopskrbe i obrane od poplava iz </a:t>
            </a:r>
          </a:p>
          <a:p>
            <a:pPr marL="0" indent="0" algn="just">
              <a:buNone/>
            </a:pPr>
            <a:r>
              <a:rPr lang="hr-HR" sz="1100" dirty="0"/>
              <a:t>          troškova održavanja višenamjenskih akumulacija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162" y="1340766"/>
            <a:ext cx="4267305" cy="44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253084"/>
            <a:ext cx="5544616" cy="134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28118" y="1340768"/>
            <a:ext cx="8949260" cy="5067944"/>
          </a:xfrm>
        </p:spPr>
        <p:txBody>
          <a:bodyPr>
            <a:normAutofit fontScale="47500" lnSpcReduction="20000"/>
          </a:bodyPr>
          <a:lstStyle/>
          <a:p>
            <a:pPr marL="0" indent="0" algn="just">
              <a:buNone/>
            </a:pPr>
            <a:r>
              <a:rPr lang="hr-HR" b="1" dirty="0">
                <a:solidFill>
                  <a:srgbClr val="002060"/>
                </a:solidFill>
              </a:rPr>
              <a:t>VE, PV I OIE OPĆENITO</a:t>
            </a:r>
          </a:p>
          <a:p>
            <a:pPr algn="just"/>
            <a:endParaRPr lang="hr-HR" dirty="0">
              <a:solidFill>
                <a:srgbClr val="002060"/>
              </a:solidFill>
            </a:endParaRPr>
          </a:p>
          <a:p>
            <a:pPr marL="285750" indent="-285750" algn="just"/>
            <a:r>
              <a:rPr lang="hr-HR" dirty="0">
                <a:solidFill>
                  <a:srgbClr val="002060"/>
                </a:solidFill>
              </a:rPr>
              <a:t>nedostatak prave inventarizacije potencijala za OIE </a:t>
            </a:r>
          </a:p>
          <a:p>
            <a:pPr marL="285750" indent="-285750" algn="just"/>
            <a:endParaRPr lang="hr-HR" dirty="0">
              <a:solidFill>
                <a:srgbClr val="002060"/>
              </a:solidFill>
            </a:endParaRPr>
          </a:p>
          <a:p>
            <a:pPr marL="285750" indent="-285750" algn="just"/>
            <a:r>
              <a:rPr lang="hr-HR" dirty="0">
                <a:solidFill>
                  <a:srgbClr val="002060"/>
                </a:solidFill>
              </a:rPr>
              <a:t>velika površina pod određenom kategorijom zaštite ili posebnim režimom vezano uz NATURA2000 </a:t>
            </a:r>
          </a:p>
          <a:p>
            <a:pPr marL="285750" indent="-285750" algn="just"/>
            <a:endParaRPr lang="hr-HR" dirty="0">
              <a:solidFill>
                <a:srgbClr val="002060"/>
              </a:solidFill>
            </a:endParaRPr>
          </a:p>
          <a:p>
            <a:pPr marL="285750" indent="-285750" algn="just"/>
            <a:r>
              <a:rPr lang="hr-HR" dirty="0">
                <a:solidFill>
                  <a:srgbClr val="002060"/>
                </a:solidFill>
              </a:rPr>
              <a:t>problematika prostornih planova prostorni planovi bez tzv. „asimetričnih informacija” koje investitore navode na pogrešne korake i neravnopravan položaj (nedovoljno informacija o povratima i mogućim rizicima projekta)</a:t>
            </a:r>
          </a:p>
          <a:p>
            <a:pPr marL="285750" indent="-285750" algn="just"/>
            <a:endParaRPr lang="hr-HR" dirty="0">
              <a:solidFill>
                <a:srgbClr val="002060"/>
              </a:solidFill>
            </a:endParaRPr>
          </a:p>
          <a:p>
            <a:pPr marL="285750" indent="-285750" algn="just"/>
            <a:r>
              <a:rPr lang="hr-HR" dirty="0">
                <a:solidFill>
                  <a:srgbClr val="002060"/>
                </a:solidFill>
              </a:rPr>
              <a:t>problematika zemljišnih knjiga </a:t>
            </a:r>
          </a:p>
          <a:p>
            <a:pPr marL="285750" indent="-285750" algn="just"/>
            <a:endParaRPr lang="hr-HR" dirty="0">
              <a:solidFill>
                <a:srgbClr val="002060"/>
              </a:solidFill>
            </a:endParaRPr>
          </a:p>
          <a:p>
            <a:pPr marL="285750" indent="-285750" algn="just"/>
            <a:r>
              <a:rPr lang="hr-HR" dirty="0">
                <a:solidFill>
                  <a:srgbClr val="002060"/>
                </a:solidFill>
              </a:rPr>
              <a:t>pravna nesigurnost </a:t>
            </a:r>
          </a:p>
          <a:p>
            <a:pPr marL="285750" indent="-285750" algn="just"/>
            <a:endParaRPr lang="hr-HR" dirty="0">
              <a:solidFill>
                <a:srgbClr val="002060"/>
              </a:solidFill>
            </a:endParaRPr>
          </a:p>
          <a:p>
            <a:pPr marL="285750" indent="-285750" algn="just"/>
            <a:r>
              <a:rPr lang="hr-HR" dirty="0">
                <a:solidFill>
                  <a:srgbClr val="002060"/>
                </a:solidFill>
              </a:rPr>
              <a:t>mehanizam za gradnju postrojenja za korištenje OIE na državnom zemljištu definiran </a:t>
            </a:r>
            <a:r>
              <a:rPr lang="hr-HR" dirty="0" err="1">
                <a:solidFill>
                  <a:srgbClr val="002060"/>
                </a:solidFill>
              </a:rPr>
              <a:t>ZOIEiVUK</a:t>
            </a:r>
            <a:endParaRPr lang="hr-HR" dirty="0">
              <a:solidFill>
                <a:srgbClr val="002060"/>
              </a:solidFill>
            </a:endParaRPr>
          </a:p>
          <a:p>
            <a:pPr marL="285750" indent="-285750" algn="just"/>
            <a:endParaRPr lang="hr-HR" dirty="0">
              <a:solidFill>
                <a:srgbClr val="002060"/>
              </a:solidFill>
            </a:endParaRPr>
          </a:p>
          <a:p>
            <a:pPr marL="285750" indent="-285750" algn="just"/>
            <a:r>
              <a:rPr lang="hr-HR" dirty="0" err="1">
                <a:solidFill>
                  <a:srgbClr val="002060"/>
                </a:solidFill>
              </a:rPr>
              <a:t>nekomplementarnost</a:t>
            </a:r>
            <a:r>
              <a:rPr lang="hr-HR" dirty="0">
                <a:solidFill>
                  <a:srgbClr val="002060"/>
                </a:solidFill>
              </a:rPr>
              <a:t> pojedinih strateških/planskih i programskih dokumenata pri čemu ciljevi jednog resora isključuju ciljeve drugog resora </a:t>
            </a:r>
          </a:p>
          <a:p>
            <a:pPr marL="285750" indent="-285750" algn="just"/>
            <a:endParaRPr lang="hr-HR" dirty="0">
              <a:solidFill>
                <a:srgbClr val="002060"/>
              </a:solidFill>
            </a:endParaRPr>
          </a:p>
          <a:p>
            <a:pPr marL="285750" indent="-285750" algn="just"/>
            <a:r>
              <a:rPr lang="hr-HR" dirty="0">
                <a:solidFill>
                  <a:srgbClr val="002060"/>
                </a:solidFill>
              </a:rPr>
              <a:t>velika </a:t>
            </a:r>
            <a:r>
              <a:rPr lang="hr-HR" dirty="0" err="1">
                <a:solidFill>
                  <a:srgbClr val="002060"/>
                </a:solidFill>
              </a:rPr>
              <a:t>vanporezna</a:t>
            </a:r>
            <a:r>
              <a:rPr lang="hr-HR" dirty="0">
                <a:solidFill>
                  <a:srgbClr val="002060"/>
                </a:solidFill>
              </a:rPr>
              <a:t> davanja (</a:t>
            </a:r>
            <a:r>
              <a:rPr lang="hr-HR" dirty="0" err="1">
                <a:solidFill>
                  <a:srgbClr val="002060"/>
                </a:solidFill>
              </a:rPr>
              <a:t>parafisklana</a:t>
            </a:r>
            <a:r>
              <a:rPr lang="hr-HR" dirty="0">
                <a:solidFill>
                  <a:srgbClr val="002060"/>
                </a:solidFill>
              </a:rPr>
              <a:t> </a:t>
            </a:r>
            <a:r>
              <a:rPr lang="hr-HR" dirty="0" err="1">
                <a:solidFill>
                  <a:srgbClr val="002060"/>
                </a:solidFill>
              </a:rPr>
              <a:t>davanja</a:t>
            </a:r>
            <a:r>
              <a:rPr lang="hr-HR" dirty="0">
                <a:solidFill>
                  <a:srgbClr val="002060"/>
                </a:solidFill>
              </a:rPr>
              <a:t>) i </a:t>
            </a:r>
            <a:r>
              <a:rPr lang="hr-HR" dirty="0" err="1">
                <a:solidFill>
                  <a:srgbClr val="002060"/>
                </a:solidFill>
              </a:rPr>
              <a:t>administativne</a:t>
            </a:r>
            <a:r>
              <a:rPr lang="hr-HR" dirty="0">
                <a:solidFill>
                  <a:srgbClr val="002060"/>
                </a:solidFill>
              </a:rPr>
              <a:t> barijere (komplicirane i dugotrajne procedure) koje uzrokuju indirektne troškove (npr. nemogućnost realnog vremenskog planiranja i preuzimanja obveza prema partnerima, dobavljačima opreme i sl.)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7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28118" y="1340768"/>
            <a:ext cx="4083842" cy="5067944"/>
          </a:xfrm>
        </p:spPr>
        <p:txBody>
          <a:bodyPr>
            <a:normAutofit/>
          </a:bodyPr>
          <a:lstStyle/>
          <a:p>
            <a:pPr marL="0" indent="0" algn="just">
              <a:buNone/>
            </a:pPr>
            <a:r>
              <a:rPr lang="hr-HR" sz="1400" b="1" dirty="0">
                <a:solidFill>
                  <a:srgbClr val="002060"/>
                </a:solidFill>
              </a:rPr>
              <a:t>BIOMASA</a:t>
            </a:r>
            <a:r>
              <a:rPr lang="hr-HR" sz="1400" dirty="0">
                <a:solidFill>
                  <a:srgbClr val="002060"/>
                </a:solidFill>
              </a:rPr>
              <a:t> - </a:t>
            </a:r>
            <a:r>
              <a:rPr lang="hr-HR" sz="1400" b="1" dirty="0">
                <a:solidFill>
                  <a:srgbClr val="00B050"/>
                </a:solidFill>
              </a:rPr>
              <a:t>STATISTIČKA KONSOLIDACIJA (PONOS ili SVJEDOČANSTVO ENERGETSKOG SIROMAŠTVA, ENERGETSKE NEUČINKOVITOSTI I GOSPODARSKE NERAZVJENOSTI !?) </a:t>
            </a:r>
          </a:p>
          <a:p>
            <a:pPr marL="285750" indent="-285750" algn="just"/>
            <a:r>
              <a:rPr lang="hr-HR" sz="1200" dirty="0"/>
              <a:t>u kontekstu RED </a:t>
            </a:r>
            <a:r>
              <a:rPr lang="hr-HR" sz="1200" b="1" dirty="0"/>
              <a:t>konačna bruto potrošnja energije</a:t>
            </a:r>
            <a:r>
              <a:rPr lang="hr-HR" sz="1200" dirty="0"/>
              <a:t> znači energetski proizvod isporučen za energetske potrebe industriji, prometu, kućanstvima, sektoru usluga uključujući i javne usluge, poljoprivredi, šumarstvu i ribarstvu, uključujući potrošnju električne energije i toplinu koju upotrebljava energetski sektor za proizvodnju električne energije i topline te uključujući gubitke električne energije i topline u distribuciji i prijenosu </a:t>
            </a:r>
          </a:p>
          <a:p>
            <a:pPr algn="just"/>
            <a:endParaRPr lang="hr-HR" sz="1200" dirty="0"/>
          </a:p>
          <a:p>
            <a:pPr marL="285750" indent="-285750" algn="just"/>
            <a:r>
              <a:rPr lang="hr-HR" sz="1200" dirty="0"/>
              <a:t>Republika Hrvatska je zbog promjene metodologije izračuna udjela energije iz obnovljivih izvora u konačnoj bruto potrošnji doživjela skok od gotovo 10 %-</a:t>
            </a:r>
            <a:r>
              <a:rPr lang="hr-HR" sz="1200" dirty="0" err="1"/>
              <a:t>tnih</a:t>
            </a:r>
            <a:r>
              <a:rPr lang="hr-HR" sz="1200" dirty="0"/>
              <a:t> poena u odnosu na prethodnu metodologiju primjenjivanu u razdoblju 2005.-2014. godine na račun loženja drveta u domaćinstvima. </a:t>
            </a:r>
            <a:r>
              <a:rPr lang="hr-HR" sz="1200" dirty="0">
                <a:solidFill>
                  <a:srgbClr val="00B050"/>
                </a:solidFill>
              </a:rPr>
              <a:t>Nacrt ZELENE KNJIGE: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2" descr="https://ec.europa.eu/eurostat/statistics-explained/images/c/c3/Figure_1-Share_of_energy_from_renewable_sources_2004-2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698" y="1196752"/>
            <a:ext cx="4186597" cy="29633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 y="5085184"/>
            <a:ext cx="3660775" cy="143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967" y="4160069"/>
            <a:ext cx="3895513" cy="185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7673" y="6000908"/>
            <a:ext cx="3744416" cy="85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rot="16200000">
            <a:off x="4917576" y="3491482"/>
            <a:ext cx="1666717" cy="197367"/>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92966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196752"/>
            <a:ext cx="8949260" cy="5067944"/>
          </a:xfrm>
        </p:spPr>
        <p:txBody>
          <a:bodyPr>
            <a:normAutofit/>
          </a:bodyPr>
          <a:lstStyle/>
          <a:p>
            <a:pPr marL="0" indent="0" algn="just">
              <a:buNone/>
            </a:pPr>
            <a:r>
              <a:rPr lang="hr-HR" sz="1600" b="1" dirty="0">
                <a:solidFill>
                  <a:srgbClr val="002060"/>
                </a:solidFill>
              </a:rPr>
              <a:t>BIOMASA</a:t>
            </a:r>
          </a:p>
          <a:p>
            <a:pPr marL="0" indent="0" algn="just">
              <a:buNone/>
            </a:pPr>
            <a:endParaRPr lang="hr-HR" dirty="0">
              <a:solidFill>
                <a:srgbClr val="002060"/>
              </a:solidFill>
            </a:endParaRPr>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904266240"/>
              </p:ext>
            </p:extLst>
          </p:nvPr>
        </p:nvGraphicFramePr>
        <p:xfrm>
          <a:off x="158846" y="1628800"/>
          <a:ext cx="8805242" cy="5033188"/>
        </p:xfrm>
        <a:graphic>
          <a:graphicData uri="http://schemas.openxmlformats.org/drawingml/2006/table">
            <a:tbl>
              <a:tblPr firstRow="1" bandRow="1">
                <a:tableStyleId>{5C22544A-7EE6-4342-B048-85BDC9FD1C3A}</a:tableStyleId>
              </a:tblPr>
              <a:tblGrid>
                <a:gridCol w="2828978">
                  <a:extLst>
                    <a:ext uri="{9D8B030D-6E8A-4147-A177-3AD203B41FA5}">
                      <a16:colId xmlns="" xmlns:a16="http://schemas.microsoft.com/office/drawing/2014/main" val="20000"/>
                    </a:ext>
                  </a:extLst>
                </a:gridCol>
                <a:gridCol w="5976264">
                  <a:extLst>
                    <a:ext uri="{9D8B030D-6E8A-4147-A177-3AD203B41FA5}">
                      <a16:colId xmlns="" xmlns:a16="http://schemas.microsoft.com/office/drawing/2014/main" val="20001"/>
                    </a:ext>
                  </a:extLst>
                </a:gridCol>
              </a:tblGrid>
              <a:tr h="126038">
                <a:tc>
                  <a:txBody>
                    <a:bodyPr/>
                    <a:lstStyle/>
                    <a:p>
                      <a:r>
                        <a:rPr lang="hr-HR" sz="1400" dirty="0"/>
                        <a:t>ZAHTJEV</a:t>
                      </a:r>
                      <a:r>
                        <a:rPr lang="hr-HR" sz="1400" baseline="0" dirty="0"/>
                        <a:t> RED II</a:t>
                      </a:r>
                      <a:endParaRPr lang="hr-HR" sz="1400" dirty="0"/>
                    </a:p>
                  </a:txBody>
                  <a:tcPr/>
                </a:tc>
                <a:tc>
                  <a:txBody>
                    <a:bodyPr/>
                    <a:lstStyle/>
                    <a:p>
                      <a:r>
                        <a:rPr lang="hr-HR" sz="1400" dirty="0"/>
                        <a:t>NA</a:t>
                      </a:r>
                      <a:r>
                        <a:rPr lang="hr-HR" sz="1400" baseline="0" dirty="0"/>
                        <a:t> ŠTO RH TREBA OBRATITI POSEBNU PAŽNJU? </a:t>
                      </a:r>
                      <a:endParaRPr lang="hr-HR" sz="1400" dirty="0"/>
                    </a:p>
                  </a:txBody>
                  <a:tcPr/>
                </a:tc>
                <a:extLst>
                  <a:ext uri="{0D108BD9-81ED-4DB2-BD59-A6C34878D82A}">
                    <a16:rowId xmlns="" xmlns:a16="http://schemas.microsoft.com/office/drawing/2014/main" val="10000"/>
                  </a:ext>
                </a:extLst>
              </a:tr>
              <a:tr h="2716708">
                <a:tc>
                  <a:txBody>
                    <a:bodyPr/>
                    <a:lstStyle/>
                    <a:p>
                      <a:r>
                        <a:rPr lang="hr-HR" sz="1200" baseline="0" dirty="0"/>
                        <a:t>Progresivno povećanje udjela toplinske i rashladne energije u KONAČNOJ BRUTO POTROŠNJI </a:t>
                      </a:r>
                      <a:endParaRPr lang="hr-HR" sz="1200" dirty="0"/>
                    </a:p>
                  </a:txBody>
                  <a:tcPr/>
                </a:tc>
                <a:tc>
                  <a:txBody>
                    <a:bodyPr/>
                    <a:lstStyle/>
                    <a:p>
                      <a:pPr marL="285750" indent="-285750">
                        <a:buFontTx/>
                        <a:buChar char="-"/>
                      </a:pPr>
                      <a:r>
                        <a:rPr lang="hr-HR" sz="1200" dirty="0"/>
                        <a:t>statistička</a:t>
                      </a:r>
                      <a:r>
                        <a:rPr lang="hr-HR" sz="1200" baseline="0" dirty="0"/>
                        <a:t> konsolidacija </a:t>
                      </a:r>
                    </a:p>
                    <a:p>
                      <a:pPr marL="285750" indent="-285750">
                        <a:buFontTx/>
                        <a:buChar char="-"/>
                      </a:pPr>
                      <a:r>
                        <a:rPr lang="hr-HR" sz="1200" baseline="0" dirty="0"/>
                        <a:t>dokazivanje podrijetla i održivosti biomase (inventarizacija raspoloživih potencijala, upravljanje privatnim šumama, trgovina drvnom biomasom – mehanizmi ugovaranja…) </a:t>
                      </a:r>
                    </a:p>
                    <a:p>
                      <a:pPr marL="285750" indent="-285750">
                        <a:buFontTx/>
                        <a:buChar char="-"/>
                      </a:pPr>
                      <a:r>
                        <a:rPr lang="hr-HR" sz="1200" baseline="0" dirty="0"/>
                        <a:t>restrikcije korištenja biomase s određenih područja (zaštićena područja, ekološka mreža, biološki raznoliki travnjaci veći od 1 ha, područja s visokim potencijalom skladištenja ugljika…)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hr-HR" sz="1200" baseline="0" dirty="0"/>
                        <a:t>ograničenja vezano uz uzgoj energetskih kultura </a:t>
                      </a:r>
                    </a:p>
                    <a:p>
                      <a:pPr marL="285750" indent="-285750">
                        <a:buFontTx/>
                        <a:buChar char="-"/>
                      </a:pPr>
                      <a:r>
                        <a:rPr lang="hr-HR" sz="1200" baseline="0" dirty="0"/>
                        <a:t>izvoz </a:t>
                      </a:r>
                      <a:r>
                        <a:rPr lang="hr-HR" sz="1200" baseline="0" dirty="0" err="1"/>
                        <a:t>peleta</a:t>
                      </a:r>
                      <a:r>
                        <a:rPr lang="hr-HR" sz="1200" baseline="0" dirty="0"/>
                        <a:t>/briketa u čiju je cijenu utkan i poticaj za proizvodnju električne energije iz OI</a:t>
                      </a:r>
                    </a:p>
                    <a:p>
                      <a:pPr marL="285750" indent="-285750">
                        <a:buFontTx/>
                        <a:buChar char="-"/>
                      </a:pPr>
                      <a:r>
                        <a:rPr lang="hr-HR" sz="1200" baseline="0" dirty="0"/>
                        <a:t>energetsko siromaštvo i nerazvijenost ruralnog područja </a:t>
                      </a:r>
                    </a:p>
                    <a:p>
                      <a:pPr marL="285750" indent="-285750">
                        <a:buFontTx/>
                        <a:buChar char="-"/>
                      </a:pPr>
                      <a:r>
                        <a:rPr lang="hr-HR" sz="1200" baseline="0" dirty="0"/>
                        <a:t>gospodarenje pepelom</a:t>
                      </a:r>
                    </a:p>
                    <a:p>
                      <a:pPr marL="285750" indent="-285750">
                        <a:buFontTx/>
                        <a:buChar char="-"/>
                      </a:pPr>
                      <a:r>
                        <a:rPr lang="hr-HR" sz="1200" baseline="0" dirty="0" err="1"/>
                        <a:t>bioplinska</a:t>
                      </a:r>
                      <a:r>
                        <a:rPr lang="hr-HR" sz="1200" baseline="0" dirty="0"/>
                        <a:t> postrojenja (proizvodnja bioplina + korištenje bioplina) – pitanje gospodarenja </a:t>
                      </a:r>
                      <a:r>
                        <a:rPr lang="hr-HR" sz="1200" baseline="0" dirty="0" err="1"/>
                        <a:t>digestatom</a:t>
                      </a:r>
                      <a:r>
                        <a:rPr lang="hr-HR" sz="1200" baseline="0" dirty="0"/>
                        <a:t> i korištenja otpadne topline </a:t>
                      </a:r>
                    </a:p>
                    <a:p>
                      <a:pPr marL="285750" indent="-285750">
                        <a:buFontTx/>
                        <a:buChar char="-"/>
                      </a:pPr>
                      <a:r>
                        <a:rPr lang="hr-HR" sz="1200" baseline="0" dirty="0"/>
                        <a:t>mulj od obrade komunalnih otpadnih voda </a:t>
                      </a:r>
                    </a:p>
                    <a:p>
                      <a:pPr marL="285750" indent="-285750">
                        <a:buFontTx/>
                        <a:buChar char="-"/>
                      </a:pPr>
                      <a:r>
                        <a:rPr lang="hr-HR" sz="1200" baseline="0" dirty="0" err="1"/>
                        <a:t>Biovill</a:t>
                      </a:r>
                      <a:r>
                        <a:rPr lang="hr-HR" sz="1200" baseline="0" dirty="0"/>
                        <a:t> koncepti, energetske zadruge</a:t>
                      </a:r>
                    </a:p>
                  </a:txBody>
                  <a:tcPr/>
                </a:tc>
                <a:extLst>
                  <a:ext uri="{0D108BD9-81ED-4DB2-BD59-A6C34878D82A}">
                    <a16:rowId xmlns="" xmlns:a16="http://schemas.microsoft.com/office/drawing/2014/main" val="10001"/>
                  </a:ext>
                </a:extLst>
              </a:tr>
              <a:tr h="918887">
                <a:tc>
                  <a:txBody>
                    <a:bodyPr/>
                    <a:lstStyle/>
                    <a:p>
                      <a:r>
                        <a:rPr lang="hr-HR" sz="1200" dirty="0"/>
                        <a:t>Pozicija</a:t>
                      </a:r>
                      <a:r>
                        <a:rPr lang="hr-HR" sz="1200" baseline="0" dirty="0"/>
                        <a:t> novih energetskih postrojenja na biomasu snage veće od 20 MW</a:t>
                      </a:r>
                      <a:endParaRPr lang="hr-HR" sz="1200" dirty="0"/>
                    </a:p>
                  </a:txBody>
                  <a:tcPr/>
                </a:tc>
                <a:tc>
                  <a:txBody>
                    <a:bodyPr/>
                    <a:lstStyle/>
                    <a:p>
                      <a:pPr algn="just"/>
                      <a:r>
                        <a:rPr lang="hr-HR" sz="1200" kern="1200" dirty="0">
                          <a:solidFill>
                            <a:schemeClr val="dk1"/>
                          </a:solidFill>
                          <a:effectLst/>
                          <a:latin typeface="+mn-lt"/>
                          <a:ea typeface="+mn-ea"/>
                          <a:cs typeface="+mn-cs"/>
                        </a:rPr>
                        <a:t>Električna energija proizvedena u novim postrojenjima instaliranog kapaciteta većeg od 20 MW („</a:t>
                      </a:r>
                      <a:r>
                        <a:rPr lang="hr-HR" sz="1200" kern="1200" dirty="0" err="1">
                          <a:solidFill>
                            <a:schemeClr val="dk1"/>
                          </a:solidFill>
                          <a:effectLst/>
                          <a:latin typeface="+mn-lt"/>
                          <a:ea typeface="+mn-ea"/>
                          <a:cs typeface="+mn-cs"/>
                        </a:rPr>
                        <a:t>fuel</a:t>
                      </a:r>
                      <a:r>
                        <a:rPr lang="hr-HR" sz="1200" kern="1200" dirty="0">
                          <a:solidFill>
                            <a:schemeClr val="dk1"/>
                          </a:solidFill>
                          <a:effectLst/>
                          <a:latin typeface="+mn-lt"/>
                          <a:ea typeface="+mn-ea"/>
                          <a:cs typeface="+mn-cs"/>
                        </a:rPr>
                        <a:t> </a:t>
                      </a:r>
                      <a:r>
                        <a:rPr lang="hr-HR" sz="1200" kern="1200" dirty="0" err="1">
                          <a:solidFill>
                            <a:schemeClr val="dk1"/>
                          </a:solidFill>
                          <a:effectLst/>
                          <a:latin typeface="+mn-lt"/>
                          <a:ea typeface="+mn-ea"/>
                          <a:cs typeface="+mn-cs"/>
                        </a:rPr>
                        <a:t>capacity</a:t>
                      </a:r>
                      <a:r>
                        <a:rPr lang="hr-HR" sz="1200" kern="1200" dirty="0">
                          <a:solidFill>
                            <a:schemeClr val="dk1"/>
                          </a:solidFill>
                          <a:effectLst/>
                          <a:latin typeface="+mn-lt"/>
                          <a:ea typeface="+mn-ea"/>
                          <a:cs typeface="+mn-cs"/>
                        </a:rPr>
                        <a:t>“) koja koriste goriva iz biomase može se pribrajati zadanom cilju za udio obnovljivih izvora u konačnoj bruto potrošnji energije ili primati potpore samo ukoliko je proizvedena u </a:t>
                      </a:r>
                      <a:r>
                        <a:rPr lang="hr-HR" sz="1200" b="1" kern="1200" dirty="0">
                          <a:solidFill>
                            <a:schemeClr val="dk1"/>
                          </a:solidFill>
                          <a:effectLst/>
                          <a:latin typeface="+mn-lt"/>
                          <a:ea typeface="+mn-ea"/>
                          <a:cs typeface="+mn-cs"/>
                        </a:rPr>
                        <a:t>procesu visokoučinkovite </a:t>
                      </a:r>
                      <a:r>
                        <a:rPr lang="hr-HR" sz="1200" b="1" kern="1200" dirty="0" err="1">
                          <a:solidFill>
                            <a:schemeClr val="dk1"/>
                          </a:solidFill>
                          <a:effectLst/>
                          <a:latin typeface="+mn-lt"/>
                          <a:ea typeface="+mn-ea"/>
                          <a:cs typeface="+mn-cs"/>
                        </a:rPr>
                        <a:t>kogeneracije</a:t>
                      </a:r>
                      <a:r>
                        <a:rPr lang="hr-HR" sz="1200" b="1" kern="1200" dirty="0">
                          <a:solidFill>
                            <a:schemeClr val="dk1"/>
                          </a:solidFill>
                          <a:effectLst/>
                          <a:latin typeface="+mn-lt"/>
                          <a:ea typeface="+mn-ea"/>
                          <a:cs typeface="+mn-cs"/>
                        </a:rPr>
                        <a:t> </a:t>
                      </a:r>
                      <a:r>
                        <a:rPr lang="hr-HR" sz="1200" kern="1200" dirty="0">
                          <a:solidFill>
                            <a:schemeClr val="dk1"/>
                          </a:solidFill>
                          <a:effectLst/>
                          <a:latin typeface="+mn-lt"/>
                          <a:ea typeface="+mn-ea"/>
                          <a:cs typeface="+mn-cs"/>
                        </a:rPr>
                        <a:t>počevši s datumom 3 godine nakon što RES II stupi na snagu </a:t>
                      </a:r>
                      <a:endParaRPr lang="hr-HR" sz="1200" dirty="0"/>
                    </a:p>
                  </a:txBody>
                  <a:tcPr/>
                </a:tc>
                <a:extLst>
                  <a:ext uri="{0D108BD9-81ED-4DB2-BD59-A6C34878D82A}">
                    <a16:rowId xmlns="" xmlns:a16="http://schemas.microsoft.com/office/drawing/2014/main" val="10002"/>
                  </a:ext>
                </a:extLst>
              </a:tr>
              <a:tr h="918887">
                <a:tc>
                  <a:txBody>
                    <a:bodyPr/>
                    <a:lstStyle/>
                    <a:p>
                      <a:r>
                        <a:rPr lang="hr-HR" sz="1200" dirty="0"/>
                        <a:t>Nadzor Europske komisije</a:t>
                      </a:r>
                      <a:r>
                        <a:rPr lang="hr-HR" sz="1200" baseline="0" dirty="0"/>
                        <a:t> nad podrijetlom </a:t>
                      </a:r>
                      <a:r>
                        <a:rPr lang="hr-HR" sz="1200" baseline="0" dirty="0" err="1"/>
                        <a:t>biotekućina</a:t>
                      </a:r>
                      <a:r>
                        <a:rPr lang="hr-HR" sz="1200" baseline="0" dirty="0"/>
                        <a:t>, </a:t>
                      </a:r>
                      <a:r>
                        <a:rPr lang="hr-HR" sz="1200" baseline="0" dirty="0" err="1"/>
                        <a:t>biogoriva</a:t>
                      </a:r>
                      <a:r>
                        <a:rPr lang="hr-HR" sz="1200" baseline="0" dirty="0"/>
                        <a:t> i goriva iz biomase </a:t>
                      </a:r>
                      <a:endParaRPr lang="hr-HR" sz="1200" dirty="0"/>
                    </a:p>
                  </a:txBody>
                  <a:tcPr/>
                </a:tc>
                <a:tc>
                  <a:txBody>
                    <a:bodyPr/>
                    <a:lstStyle/>
                    <a:p>
                      <a:pPr algn="just"/>
                      <a:r>
                        <a:rPr lang="hr-HR" sz="1200" kern="1200" dirty="0">
                          <a:solidFill>
                            <a:schemeClr val="dk1"/>
                          </a:solidFill>
                          <a:effectLst/>
                          <a:latin typeface="+mn-lt"/>
                          <a:ea typeface="+mn-ea"/>
                          <a:cs typeface="+mn-cs"/>
                        </a:rPr>
                        <a:t>Europska komisija će nadzirati podrijetlo </a:t>
                      </a:r>
                      <a:r>
                        <a:rPr lang="hr-HR" sz="1200" kern="1200" dirty="0" err="1">
                          <a:solidFill>
                            <a:schemeClr val="dk1"/>
                          </a:solidFill>
                          <a:effectLst/>
                          <a:latin typeface="+mn-lt"/>
                          <a:ea typeface="+mn-ea"/>
                          <a:cs typeface="+mn-cs"/>
                        </a:rPr>
                        <a:t>biotekućina</a:t>
                      </a:r>
                      <a:r>
                        <a:rPr lang="hr-HR" sz="1200" kern="1200" dirty="0">
                          <a:solidFill>
                            <a:schemeClr val="dk1"/>
                          </a:solidFill>
                          <a:effectLst/>
                          <a:latin typeface="+mn-lt"/>
                          <a:ea typeface="+mn-ea"/>
                          <a:cs typeface="+mn-cs"/>
                        </a:rPr>
                        <a:t>, </a:t>
                      </a:r>
                      <a:r>
                        <a:rPr lang="hr-HR" sz="1200" kern="1200" dirty="0" err="1">
                          <a:solidFill>
                            <a:schemeClr val="dk1"/>
                          </a:solidFill>
                          <a:effectLst/>
                          <a:latin typeface="+mn-lt"/>
                          <a:ea typeface="+mn-ea"/>
                          <a:cs typeface="+mn-cs"/>
                        </a:rPr>
                        <a:t>biogoriva</a:t>
                      </a:r>
                      <a:r>
                        <a:rPr lang="hr-HR" sz="1200" kern="1200" dirty="0">
                          <a:solidFill>
                            <a:schemeClr val="dk1"/>
                          </a:solidFill>
                          <a:effectLst/>
                          <a:latin typeface="+mn-lt"/>
                          <a:ea typeface="+mn-ea"/>
                          <a:cs typeface="+mn-cs"/>
                        </a:rPr>
                        <a:t> i goriva iz biomase koja su upotrijebljena na području Unije, utjecaj njihove proizvodnje/korištenja što uključuje i nadgledanje korištenja zemljišta u zemljama članicama i trećim zemljama (isporučiteljima </a:t>
                      </a:r>
                      <a:r>
                        <a:rPr lang="hr-HR" sz="1200" kern="1200" dirty="0" err="1">
                          <a:solidFill>
                            <a:schemeClr val="dk1"/>
                          </a:solidFill>
                          <a:effectLst/>
                          <a:latin typeface="+mn-lt"/>
                          <a:ea typeface="+mn-ea"/>
                          <a:cs typeface="+mn-cs"/>
                        </a:rPr>
                        <a:t>biotekućina</a:t>
                      </a:r>
                      <a:r>
                        <a:rPr lang="hr-HR" sz="1200" kern="1200" dirty="0">
                          <a:solidFill>
                            <a:schemeClr val="dk1"/>
                          </a:solidFill>
                          <a:effectLst/>
                          <a:latin typeface="+mn-lt"/>
                          <a:ea typeface="+mn-ea"/>
                          <a:cs typeface="+mn-cs"/>
                        </a:rPr>
                        <a:t>, </a:t>
                      </a:r>
                      <a:r>
                        <a:rPr lang="hr-HR" sz="1200" kern="1200" dirty="0" err="1">
                          <a:solidFill>
                            <a:schemeClr val="dk1"/>
                          </a:solidFill>
                          <a:effectLst/>
                          <a:latin typeface="+mn-lt"/>
                          <a:ea typeface="+mn-ea"/>
                          <a:cs typeface="+mn-cs"/>
                        </a:rPr>
                        <a:t>biogoriva</a:t>
                      </a:r>
                      <a:r>
                        <a:rPr lang="hr-HR" sz="1200" kern="1200" dirty="0">
                          <a:solidFill>
                            <a:schemeClr val="dk1"/>
                          </a:solidFill>
                          <a:effectLst/>
                          <a:latin typeface="+mn-lt"/>
                          <a:ea typeface="+mn-ea"/>
                          <a:cs typeface="+mn-cs"/>
                        </a:rPr>
                        <a:t> i goriva iz biomase). Taj nadzor će biti temeljen na nacionalnim energetskim i klimatskim planovima i izvještajima o napretku država članica</a:t>
                      </a:r>
                      <a:endParaRPr lang="hr-HR"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9219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IV. SPECIFIČNOSTI U RH TE VEZA IZMEĐU RED I PITANJA ZAŠTITE OKOLIŠA I PRIRODE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196752"/>
            <a:ext cx="8949260" cy="5067944"/>
          </a:xfrm>
        </p:spPr>
        <p:txBody>
          <a:bodyPr>
            <a:normAutofit/>
          </a:bodyPr>
          <a:lstStyle/>
          <a:p>
            <a:pPr marL="0" indent="0" algn="just">
              <a:buNone/>
            </a:pPr>
            <a:r>
              <a:rPr lang="hr-HR" sz="1600" b="1" dirty="0">
                <a:solidFill>
                  <a:srgbClr val="002060"/>
                </a:solidFill>
              </a:rPr>
              <a:t>GRIJANJE I HLAĐENJE</a:t>
            </a:r>
          </a:p>
          <a:p>
            <a:pPr marL="0" indent="0" algn="just">
              <a:buNone/>
            </a:pPr>
            <a:endParaRPr lang="hr-HR" dirty="0">
              <a:solidFill>
                <a:srgbClr val="002060"/>
              </a:solidFill>
            </a:endParaRPr>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141518836"/>
              </p:ext>
            </p:extLst>
          </p:nvPr>
        </p:nvGraphicFramePr>
        <p:xfrm>
          <a:off x="158846" y="1535901"/>
          <a:ext cx="8805242" cy="5227280"/>
        </p:xfrm>
        <a:graphic>
          <a:graphicData uri="http://schemas.openxmlformats.org/drawingml/2006/table">
            <a:tbl>
              <a:tblPr firstRow="1" bandRow="1">
                <a:tableStyleId>{5C22544A-7EE6-4342-B048-85BDC9FD1C3A}</a:tableStyleId>
              </a:tblPr>
              <a:tblGrid>
                <a:gridCol w="2828978">
                  <a:extLst>
                    <a:ext uri="{9D8B030D-6E8A-4147-A177-3AD203B41FA5}">
                      <a16:colId xmlns="" xmlns:a16="http://schemas.microsoft.com/office/drawing/2014/main" val="20000"/>
                    </a:ext>
                  </a:extLst>
                </a:gridCol>
                <a:gridCol w="5976264">
                  <a:extLst>
                    <a:ext uri="{9D8B030D-6E8A-4147-A177-3AD203B41FA5}">
                      <a16:colId xmlns="" xmlns:a16="http://schemas.microsoft.com/office/drawing/2014/main" val="20001"/>
                    </a:ext>
                  </a:extLst>
                </a:gridCol>
              </a:tblGrid>
              <a:tr h="360040">
                <a:tc>
                  <a:txBody>
                    <a:bodyPr/>
                    <a:lstStyle/>
                    <a:p>
                      <a:r>
                        <a:rPr lang="hr-HR" sz="1400" dirty="0"/>
                        <a:t>ZAHTJEV</a:t>
                      </a:r>
                      <a:r>
                        <a:rPr lang="hr-HR" sz="1400" baseline="0" dirty="0"/>
                        <a:t> RED II</a:t>
                      </a:r>
                      <a:endParaRPr lang="hr-HR" sz="1400" dirty="0"/>
                    </a:p>
                  </a:txBody>
                  <a:tcPr/>
                </a:tc>
                <a:tc>
                  <a:txBody>
                    <a:bodyPr/>
                    <a:lstStyle/>
                    <a:p>
                      <a:r>
                        <a:rPr lang="hr-HR" sz="1400" dirty="0"/>
                        <a:t>NA</a:t>
                      </a:r>
                      <a:r>
                        <a:rPr lang="hr-HR" sz="1400" baseline="0" dirty="0"/>
                        <a:t> ŠTO RH TREBA OBRATITI POSEBNU PAŽNJU? </a:t>
                      </a:r>
                      <a:endParaRPr lang="hr-HR" sz="1400" dirty="0"/>
                    </a:p>
                  </a:txBody>
                  <a:tcPr/>
                </a:tc>
                <a:extLst>
                  <a:ext uri="{0D108BD9-81ED-4DB2-BD59-A6C34878D82A}">
                    <a16:rowId xmlns="" xmlns:a16="http://schemas.microsoft.com/office/drawing/2014/main" val="10000"/>
                  </a:ext>
                </a:extLst>
              </a:tr>
              <a:tr h="2520280">
                <a:tc>
                  <a:txBody>
                    <a:bodyPr/>
                    <a:lstStyle/>
                    <a:p>
                      <a:r>
                        <a:rPr lang="hr-HR" sz="1200" baseline="0" dirty="0"/>
                        <a:t>Progresivno povećanje udjela toplinske i rashladne energije iz OI u KONAČNOJ BRUTO POTROŠNJI </a:t>
                      </a:r>
                      <a:endParaRPr lang="hr-HR" sz="1200" dirty="0"/>
                    </a:p>
                  </a:txBody>
                  <a:tcPr/>
                </a:tc>
                <a:tc>
                  <a:txBody>
                    <a:bodyPr/>
                    <a:lstStyle/>
                    <a:p>
                      <a:pPr marL="285750" indent="-285750" algn="just">
                        <a:buFontTx/>
                        <a:buChar char="-"/>
                      </a:pPr>
                      <a:r>
                        <a:rPr lang="hr-HR" sz="1200" baseline="0" dirty="0">
                          <a:latin typeface="+mn-lt"/>
                        </a:rPr>
                        <a:t>statistička konsolidacija – visoko podignuta startna pozicija </a:t>
                      </a:r>
                    </a:p>
                    <a:p>
                      <a:pPr marL="285750" indent="-285750" algn="just">
                        <a:buFontTx/>
                        <a:buChar char="-"/>
                      </a:pPr>
                      <a:r>
                        <a:rPr lang="hr-HR" sz="1200" baseline="0" dirty="0">
                          <a:latin typeface="+mn-lt"/>
                        </a:rPr>
                        <a:t>pitanje tretmana priobalnog pojasa kao velikog potrošača rashlade/grijanja ne električnu energiju te ujedno velikom oscilacijom broja ljudi (grijanje/hlađenje uz primjenu dizalica topline na morsku vodu u kombinaciji sa spremištima topline</a:t>
                      </a:r>
                    </a:p>
                    <a:p>
                      <a:pPr marL="285750" indent="-285750" algn="just">
                        <a:buFontTx/>
                        <a:buChar char="-"/>
                      </a:pPr>
                      <a:r>
                        <a:rPr lang="hr-HR" sz="1200" baseline="0" dirty="0" err="1">
                          <a:latin typeface="+mn-lt"/>
                        </a:rPr>
                        <a:t>Solar</a:t>
                      </a:r>
                      <a:r>
                        <a:rPr lang="hr-HR" sz="1200" baseline="0" dirty="0">
                          <a:latin typeface="+mn-lt"/>
                        </a:rPr>
                        <a:t> </a:t>
                      </a:r>
                      <a:r>
                        <a:rPr lang="hr-HR" sz="1200" baseline="0" dirty="0" err="1">
                          <a:latin typeface="+mn-lt"/>
                        </a:rPr>
                        <a:t>District</a:t>
                      </a:r>
                      <a:r>
                        <a:rPr lang="hr-HR" sz="1200" baseline="0" dirty="0">
                          <a:latin typeface="+mn-lt"/>
                        </a:rPr>
                        <a:t> </a:t>
                      </a:r>
                      <a:r>
                        <a:rPr lang="hr-HR" sz="1200" baseline="0" dirty="0" err="1">
                          <a:latin typeface="+mn-lt"/>
                        </a:rPr>
                        <a:t>Heating</a:t>
                      </a:r>
                      <a:r>
                        <a:rPr lang="hr-HR" sz="1200" baseline="0" dirty="0">
                          <a:latin typeface="+mn-lt"/>
                        </a:rPr>
                        <a:t> </a:t>
                      </a:r>
                    </a:p>
                    <a:p>
                      <a:pPr marL="285750" indent="-285750" algn="just">
                        <a:buFontTx/>
                        <a:buChar char="-"/>
                      </a:pPr>
                      <a:r>
                        <a:rPr lang="hr-HR" sz="1200" baseline="0" dirty="0">
                          <a:latin typeface="+mn-lt"/>
                        </a:rPr>
                        <a:t>dati odgovarajući status dizalicama topline i spremnicima topline </a:t>
                      </a:r>
                    </a:p>
                    <a:p>
                      <a:pPr marL="285750" indent="-285750" algn="just">
                        <a:buFontTx/>
                        <a:buChar char="-"/>
                      </a:pPr>
                      <a:r>
                        <a:rPr lang="hr-HR" sz="1200" baseline="0" dirty="0">
                          <a:latin typeface="+mn-lt"/>
                        </a:rPr>
                        <a:t>smanjenje gubitaka u proizvodnji i distribuciji topline </a:t>
                      </a:r>
                    </a:p>
                    <a:p>
                      <a:pPr marL="285750" indent="-285750" algn="just">
                        <a:buFontTx/>
                        <a:buChar char="-"/>
                      </a:pPr>
                      <a:r>
                        <a:rPr lang="hr-HR" sz="1200" kern="1200" baseline="0" dirty="0">
                          <a:solidFill>
                            <a:schemeClr val="dk1"/>
                          </a:solidFill>
                          <a:latin typeface="+mn-lt"/>
                          <a:ea typeface="+mn-ea"/>
                          <a:cs typeface="+mn-cs"/>
                        </a:rPr>
                        <a:t>p</a:t>
                      </a:r>
                      <a:r>
                        <a:rPr lang="en-US" sz="1200" kern="1200" baseline="0" dirty="0" err="1">
                          <a:solidFill>
                            <a:schemeClr val="dk1"/>
                          </a:solidFill>
                          <a:latin typeface="+mn-lt"/>
                          <a:ea typeface="+mn-ea"/>
                          <a:cs typeface="+mn-cs"/>
                        </a:rPr>
                        <a:t>ohranom</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energije</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iz</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intermitirajućih</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izvora</a:t>
                      </a:r>
                      <a:r>
                        <a:rPr lang="en-US" sz="1200" kern="1200" baseline="0" dirty="0">
                          <a:solidFill>
                            <a:schemeClr val="dk1"/>
                          </a:solidFill>
                          <a:latin typeface="+mn-lt"/>
                          <a:ea typeface="+mn-ea"/>
                          <a:cs typeface="+mn-cs"/>
                        </a:rPr>
                        <a:t> u </a:t>
                      </a:r>
                      <a:r>
                        <a:rPr lang="en-US" sz="1200" kern="1200" baseline="0" dirty="0" err="1">
                          <a:solidFill>
                            <a:schemeClr val="dk1"/>
                          </a:solidFill>
                          <a:latin typeface="+mn-lt"/>
                          <a:ea typeface="+mn-ea"/>
                          <a:cs typeface="+mn-cs"/>
                        </a:rPr>
                        <a:t>obliku</a:t>
                      </a:r>
                      <a:r>
                        <a:rPr lang="en-US" sz="1200" kern="1200" baseline="0" dirty="0">
                          <a:solidFill>
                            <a:schemeClr val="dk1"/>
                          </a:solidFill>
                          <a:latin typeface="+mn-lt"/>
                          <a:ea typeface="+mn-ea"/>
                          <a:cs typeface="+mn-cs"/>
                        </a:rPr>
                        <a:t> topline </a:t>
                      </a:r>
                      <a:r>
                        <a:rPr lang="en-US" sz="1200" kern="1200" baseline="0" dirty="0" err="1">
                          <a:solidFill>
                            <a:schemeClr val="dk1"/>
                          </a:solidFill>
                          <a:latin typeface="+mn-lt"/>
                          <a:ea typeface="+mn-ea"/>
                          <a:cs typeface="+mn-cs"/>
                        </a:rPr>
                        <a:t>i</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primjenom</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dizalica</a:t>
                      </a:r>
                      <a:r>
                        <a:rPr lang="en-US" sz="1200" kern="1200" baseline="0" dirty="0">
                          <a:solidFill>
                            <a:schemeClr val="dk1"/>
                          </a:solidFill>
                          <a:latin typeface="+mn-lt"/>
                          <a:ea typeface="+mn-ea"/>
                          <a:cs typeface="+mn-cs"/>
                        </a:rPr>
                        <a:t> topline </a:t>
                      </a:r>
                      <a:r>
                        <a:rPr lang="en-US" sz="1200" kern="1200" baseline="0" dirty="0" err="1">
                          <a:solidFill>
                            <a:schemeClr val="dk1"/>
                          </a:solidFill>
                          <a:latin typeface="+mn-lt"/>
                          <a:ea typeface="+mn-ea"/>
                          <a:cs typeface="+mn-cs"/>
                        </a:rPr>
                        <a:t>moguće</a:t>
                      </a:r>
                      <a:r>
                        <a:rPr lang="en-US" sz="1200" kern="1200" baseline="0" dirty="0">
                          <a:solidFill>
                            <a:schemeClr val="dk1"/>
                          </a:solidFill>
                          <a:latin typeface="+mn-lt"/>
                          <a:ea typeface="+mn-ea"/>
                          <a:cs typeface="+mn-cs"/>
                        </a:rPr>
                        <a:t> je </a:t>
                      </a:r>
                      <a:r>
                        <a:rPr lang="en-US" sz="1200" kern="1200" baseline="0" dirty="0" err="1">
                          <a:solidFill>
                            <a:schemeClr val="dk1"/>
                          </a:solidFill>
                          <a:latin typeface="+mn-lt"/>
                          <a:ea typeface="+mn-ea"/>
                          <a:cs typeface="+mn-cs"/>
                        </a:rPr>
                        <a:t>značajno</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smanjiti</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potrošnju</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električne</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energije</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posebno</a:t>
                      </a:r>
                      <a:r>
                        <a:rPr lang="en-US" sz="1200" kern="1200" baseline="0" dirty="0">
                          <a:solidFill>
                            <a:schemeClr val="dk1"/>
                          </a:solidFill>
                          <a:latin typeface="+mn-lt"/>
                          <a:ea typeface="+mn-ea"/>
                          <a:cs typeface="+mn-cs"/>
                        </a:rPr>
                        <a:t> one </a:t>
                      </a:r>
                      <a:r>
                        <a:rPr lang="en-US" sz="1200" kern="1200" baseline="0" dirty="0" err="1">
                          <a:solidFill>
                            <a:schemeClr val="dk1"/>
                          </a:solidFill>
                          <a:latin typeface="+mn-lt"/>
                          <a:ea typeface="+mn-ea"/>
                          <a:cs typeface="+mn-cs"/>
                        </a:rPr>
                        <a:t>skupe</a:t>
                      </a:r>
                      <a:r>
                        <a:rPr lang="en-US" sz="1200" kern="1200" baseline="0" dirty="0">
                          <a:solidFill>
                            <a:schemeClr val="dk1"/>
                          </a:solidFill>
                          <a:latin typeface="+mn-lt"/>
                          <a:ea typeface="+mn-ea"/>
                          <a:cs typeface="+mn-cs"/>
                        </a:rPr>
                        <a:t> </a:t>
                      </a:r>
                      <a:r>
                        <a:rPr lang="hr-HR" sz="1200" kern="1200" baseline="0" dirty="0">
                          <a:solidFill>
                            <a:schemeClr val="dk1"/>
                          </a:solidFill>
                          <a:latin typeface="+mn-lt"/>
                          <a:ea typeface="+mn-ea"/>
                          <a:cs typeface="+mn-cs"/>
                        </a:rPr>
                        <a:t>i</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ujedno</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omogu</a:t>
                      </a:r>
                      <a:r>
                        <a:rPr lang="hr-HR" sz="1200" kern="1200" baseline="0" dirty="0">
                          <a:solidFill>
                            <a:schemeClr val="dk1"/>
                          </a:solidFill>
                          <a:latin typeface="+mn-lt"/>
                          <a:ea typeface="+mn-ea"/>
                          <a:cs typeface="+mn-cs"/>
                        </a:rPr>
                        <a:t>ć</a:t>
                      </a:r>
                      <a:r>
                        <a:rPr lang="en-US" sz="1200" kern="1200" baseline="0" dirty="0" err="1">
                          <a:solidFill>
                            <a:schemeClr val="dk1"/>
                          </a:solidFill>
                          <a:latin typeface="+mn-lt"/>
                          <a:ea typeface="+mn-ea"/>
                          <a:cs typeface="+mn-cs"/>
                        </a:rPr>
                        <a:t>iti</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pova</a:t>
                      </a:r>
                      <a:r>
                        <a:rPr lang="hr-HR" sz="1200" kern="1200" baseline="0" dirty="0">
                          <a:solidFill>
                            <a:schemeClr val="dk1"/>
                          </a:solidFill>
                          <a:latin typeface="+mn-lt"/>
                          <a:ea typeface="+mn-ea"/>
                          <a:cs typeface="+mn-cs"/>
                        </a:rPr>
                        <a:t>č</a:t>
                      </a:r>
                      <a:r>
                        <a:rPr lang="en-US" sz="1200" kern="1200" baseline="0" dirty="0" err="1">
                          <a:solidFill>
                            <a:schemeClr val="dk1"/>
                          </a:solidFill>
                          <a:latin typeface="+mn-lt"/>
                          <a:ea typeface="+mn-ea"/>
                          <a:cs typeface="+mn-cs"/>
                        </a:rPr>
                        <a:t>enje</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udjela</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obnovljive</a:t>
                      </a:r>
                      <a:r>
                        <a:rPr lang="en-US" sz="1200" kern="1200" baseline="0" dirty="0">
                          <a:solidFill>
                            <a:schemeClr val="dk1"/>
                          </a:solidFill>
                          <a:latin typeface="+mn-lt"/>
                          <a:ea typeface="+mn-ea"/>
                          <a:cs typeface="+mn-cs"/>
                        </a:rPr>
                        <a:t> topline u </a:t>
                      </a:r>
                      <a:r>
                        <a:rPr lang="en-US" sz="1200" kern="1200" baseline="0" dirty="0" err="1">
                          <a:solidFill>
                            <a:schemeClr val="dk1"/>
                          </a:solidFill>
                          <a:latin typeface="+mn-lt"/>
                          <a:ea typeface="+mn-ea"/>
                          <a:cs typeface="+mn-cs"/>
                        </a:rPr>
                        <a:t>konačnoj</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nacionalnoj</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bruto</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potrošnji</a:t>
                      </a:r>
                      <a:r>
                        <a:rPr lang="en-US" sz="1200" kern="1200" baseline="0" dirty="0">
                          <a:solidFill>
                            <a:schemeClr val="dk1"/>
                          </a:solidFill>
                          <a:latin typeface="+mn-lt"/>
                          <a:ea typeface="+mn-ea"/>
                          <a:cs typeface="+mn-cs"/>
                        </a:rPr>
                        <a:t> </a:t>
                      </a:r>
                      <a:r>
                        <a:rPr lang="en-US" sz="1200" kern="1200" baseline="0" dirty="0" err="1">
                          <a:solidFill>
                            <a:schemeClr val="dk1"/>
                          </a:solidFill>
                          <a:latin typeface="+mn-lt"/>
                          <a:ea typeface="+mn-ea"/>
                          <a:cs typeface="+mn-cs"/>
                        </a:rPr>
                        <a:t>energije</a:t>
                      </a:r>
                      <a:endParaRPr lang="hr-HR" sz="1200" kern="1200" baseline="0" dirty="0">
                        <a:solidFill>
                          <a:schemeClr val="dk1"/>
                        </a:solidFill>
                        <a:latin typeface="+mn-lt"/>
                        <a:ea typeface="+mn-ea"/>
                        <a:cs typeface="+mn-cs"/>
                      </a:endParaRPr>
                    </a:p>
                    <a:p>
                      <a:pPr marL="285750" indent="-285750" algn="just">
                        <a:buFontTx/>
                        <a:buChar char="-"/>
                      </a:pPr>
                      <a:r>
                        <a:rPr lang="hr-HR" sz="1200" kern="1200" baseline="0" dirty="0">
                          <a:solidFill>
                            <a:schemeClr val="dk1"/>
                          </a:solidFill>
                          <a:latin typeface="+mn-lt"/>
                          <a:ea typeface="+mn-ea"/>
                          <a:cs typeface="+mn-cs"/>
                        </a:rPr>
                        <a:t>težnja ka satnom obračunu električne energije je najbolji poticaj za smanjenje potrošnje energije kod krajnjih potrošača </a:t>
                      </a:r>
                    </a:p>
                  </a:txBody>
                  <a:tcPr/>
                </a:tc>
                <a:extLst>
                  <a:ext uri="{0D108BD9-81ED-4DB2-BD59-A6C34878D82A}">
                    <a16:rowId xmlns="" xmlns:a16="http://schemas.microsoft.com/office/drawing/2014/main" val="10001"/>
                  </a:ext>
                </a:extLst>
              </a:tr>
              <a:tr h="918887">
                <a:tc>
                  <a:txBody>
                    <a:bodyPr/>
                    <a:lstStyle/>
                    <a:p>
                      <a:r>
                        <a:rPr lang="hr-HR" sz="1200" kern="1200" dirty="0">
                          <a:solidFill>
                            <a:schemeClr val="dk1"/>
                          </a:solidFill>
                          <a:effectLst/>
                          <a:latin typeface="+mn-lt"/>
                          <a:ea typeface="+mn-ea"/>
                          <a:cs typeface="+mn-cs"/>
                        </a:rPr>
                        <a:t>P</a:t>
                      </a:r>
                      <a:r>
                        <a:rPr lang="en-US" sz="1200" kern="1200" dirty="0" err="1">
                          <a:solidFill>
                            <a:schemeClr val="dk1"/>
                          </a:solidFill>
                          <a:effectLst/>
                          <a:latin typeface="+mn-lt"/>
                          <a:ea typeface="+mn-ea"/>
                          <a:cs typeface="+mn-cs"/>
                        </a:rPr>
                        <a:t>ružatelji</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usluga</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centraliziranog</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grijanja</a:t>
                      </a:r>
                      <a:r>
                        <a:rPr lang="en-US" sz="1200" kern="1200" dirty="0">
                          <a:solidFill>
                            <a:schemeClr val="dk1"/>
                          </a:solidFill>
                          <a:effectLst/>
                          <a:latin typeface="+mn-lt"/>
                          <a:ea typeface="+mn-ea"/>
                          <a:cs typeface="+mn-cs"/>
                        </a:rPr>
                        <a:t>/</a:t>
                      </a:r>
                      <a:r>
                        <a:rPr lang="en-US" sz="1200" kern="1200" dirty="0" err="1">
                          <a:solidFill>
                            <a:schemeClr val="dk1"/>
                          </a:solidFill>
                          <a:effectLst/>
                          <a:latin typeface="+mn-lt"/>
                          <a:ea typeface="+mn-ea"/>
                          <a:cs typeface="+mn-cs"/>
                        </a:rPr>
                        <a:t>hlađenja</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moraju</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krajnjim</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korisnicima</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tih</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usluga</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osigurati</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podatke</a:t>
                      </a:r>
                      <a:r>
                        <a:rPr lang="en-US" sz="1200" kern="1200" dirty="0">
                          <a:solidFill>
                            <a:schemeClr val="dk1"/>
                          </a:solidFill>
                          <a:effectLst/>
                          <a:latin typeface="+mn-lt"/>
                          <a:ea typeface="+mn-ea"/>
                          <a:cs typeface="+mn-cs"/>
                        </a:rPr>
                        <a:t> o </a:t>
                      </a:r>
                      <a:r>
                        <a:rPr lang="en-US" sz="1200" kern="1200" dirty="0" err="1">
                          <a:solidFill>
                            <a:schemeClr val="dk1"/>
                          </a:solidFill>
                          <a:effectLst/>
                          <a:latin typeface="+mn-lt"/>
                          <a:ea typeface="+mn-ea"/>
                          <a:cs typeface="+mn-cs"/>
                        </a:rPr>
                        <a:t>proizvodnji</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energije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kao</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i</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udjelu</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energije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iz</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obnovljivih</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izvora</a:t>
                      </a:r>
                      <a:r>
                        <a:rPr lang="en-US" sz="1200" kern="1200" dirty="0">
                          <a:solidFill>
                            <a:schemeClr val="dk1"/>
                          </a:solidFill>
                          <a:effectLst/>
                          <a:latin typeface="+mn-lt"/>
                          <a:ea typeface="+mn-ea"/>
                          <a:cs typeface="+mn-cs"/>
                        </a:rPr>
                        <a:t> u </a:t>
                      </a:r>
                      <a:r>
                        <a:rPr lang="en-US" sz="1200" kern="1200" dirty="0" err="1">
                          <a:solidFill>
                            <a:schemeClr val="dk1"/>
                          </a:solidFill>
                          <a:effectLst/>
                          <a:latin typeface="+mn-lt"/>
                          <a:ea typeface="+mn-ea"/>
                          <a:cs typeface="+mn-cs"/>
                        </a:rPr>
                        <a:t>svojim</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energetskim</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sustavima</a:t>
                      </a:r>
                      <a:r>
                        <a:rPr lang="en-US" sz="1200" kern="1200" dirty="0">
                          <a:solidFill>
                            <a:schemeClr val="dk1"/>
                          </a:solidFill>
                          <a:effectLst/>
                          <a:latin typeface="+mn-lt"/>
                          <a:ea typeface="+mn-ea"/>
                          <a:cs typeface="+mn-cs"/>
                        </a:rPr>
                        <a:t> </a:t>
                      </a:r>
                      <a:endParaRPr lang="hr-HR" sz="1200" kern="1200" dirty="0">
                        <a:solidFill>
                          <a:schemeClr val="dk1"/>
                        </a:solidFill>
                        <a:effectLst/>
                        <a:latin typeface="+mn-lt"/>
                        <a:ea typeface="+mn-ea"/>
                        <a:cs typeface="+mn-cs"/>
                      </a:endParaRPr>
                    </a:p>
                    <a:p>
                      <a:endParaRPr lang="hr-HR" sz="800" kern="1200" dirty="0">
                        <a:solidFill>
                          <a:schemeClr val="dk1"/>
                        </a:solidFill>
                        <a:effectLst/>
                        <a:latin typeface="+mn-lt"/>
                        <a:ea typeface="+mn-ea"/>
                        <a:cs typeface="+mn-cs"/>
                      </a:endParaRPr>
                    </a:p>
                    <a:p>
                      <a:r>
                        <a:rPr lang="hr-HR" sz="1200" dirty="0"/>
                        <a:t>Omogućavanje</a:t>
                      </a:r>
                      <a:r>
                        <a:rPr lang="hr-HR" sz="1200" baseline="0" dirty="0"/>
                        <a:t> izlaska korisnika iz „neučinkovitih </a:t>
                      </a:r>
                      <a:r>
                        <a:rPr lang="hr-HR" sz="1200" dirty="0"/>
                        <a:t>CT(R)S</a:t>
                      </a:r>
                      <a:r>
                        <a:rPr lang="hr-HR" sz="1200" baseline="0" dirty="0"/>
                        <a:t>-ova”</a:t>
                      </a:r>
                    </a:p>
                    <a:p>
                      <a:endParaRPr lang="hr-HR" sz="800" baseline="0" dirty="0"/>
                    </a:p>
                    <a:p>
                      <a:r>
                        <a:rPr lang="hr-HR" sz="1200" baseline="0" dirty="0"/>
                        <a:t>Osiguranje </a:t>
                      </a:r>
                      <a:r>
                        <a:rPr lang="hr-HR" sz="1200" baseline="0" dirty="0" err="1"/>
                        <a:t>nediskriminirajućeg</a:t>
                      </a:r>
                      <a:r>
                        <a:rPr lang="hr-HR" sz="1200" baseline="0" dirty="0"/>
                        <a:t> pristupa mreži, osim u slučaju nedostatka kapaciteta</a:t>
                      </a:r>
                      <a:endParaRPr lang="hr-HR" sz="1200" dirty="0"/>
                    </a:p>
                  </a:txBody>
                  <a:tcPr/>
                </a:tc>
                <a:tc>
                  <a:txBody>
                    <a:bodyPr/>
                    <a:lstStyle/>
                    <a:p>
                      <a:pPr marL="285750" indent="-285750" algn="just">
                        <a:buFontTx/>
                        <a:buChar char="-"/>
                      </a:pPr>
                      <a:r>
                        <a:rPr lang="hr-HR" sz="1200" dirty="0"/>
                        <a:t>CT(R)S-ovi</a:t>
                      </a:r>
                      <a:r>
                        <a:rPr lang="hr-HR" sz="1200" baseline="0" dirty="0"/>
                        <a:t> u kombinaciji s dizalicama topline i spremnicima topline </a:t>
                      </a:r>
                    </a:p>
                    <a:p>
                      <a:pPr marL="285750" lvl="0" indent="-285750" algn="just">
                        <a:buFontTx/>
                        <a:buChar char="-"/>
                      </a:pPr>
                      <a:r>
                        <a:rPr lang="hr-HR" sz="1200" kern="1200" baseline="0" dirty="0">
                          <a:solidFill>
                            <a:schemeClr val="dk1"/>
                          </a:solidFill>
                          <a:latin typeface="+mn-lt"/>
                          <a:ea typeface="+mn-ea"/>
                          <a:cs typeface="+mn-cs"/>
                        </a:rPr>
                        <a:t>izgradnju novih objekata na plin planirati na mjestima gdje postoje potrošači toplinske/rashladne energije pri čemu električna snaga treba biti definirana učinkovitošću od 90 % na gorivu, a fleksibilnost ostvariti akumulatorima topline </a:t>
                      </a:r>
                    </a:p>
                    <a:p>
                      <a:pPr marL="285750" lvl="0" indent="-285750" algn="just">
                        <a:buFontTx/>
                        <a:buChar char="-"/>
                      </a:pPr>
                      <a:r>
                        <a:rPr lang="hr-HR" sz="1200" kern="1200" baseline="0" dirty="0">
                          <a:solidFill>
                            <a:schemeClr val="dk1"/>
                          </a:solidFill>
                          <a:latin typeface="+mn-lt"/>
                          <a:ea typeface="+mn-ea"/>
                          <a:cs typeface="+mn-cs"/>
                        </a:rPr>
                        <a:t>povećati udio reverzibilnih hidroelektrana koje bi preuzele ulogu „peglanja“ vjetra uz toplinske pumpe i pohranu topline u sezonske spremnike</a:t>
                      </a:r>
                    </a:p>
                    <a:p>
                      <a:pPr marL="285750" lvl="0" indent="-285750" algn="just">
                        <a:buFontTx/>
                        <a:buChar char="-"/>
                      </a:pPr>
                      <a:endParaRPr lang="hr-HR" sz="1200" kern="1200" baseline="0" dirty="0">
                        <a:solidFill>
                          <a:schemeClr val="dk1"/>
                        </a:solidFill>
                        <a:latin typeface="+mn-lt"/>
                        <a:ea typeface="+mn-ea"/>
                        <a:cs typeface="+mn-cs"/>
                      </a:endParaRPr>
                    </a:p>
                    <a:p>
                      <a:pPr marL="285750" indent="-285750" algn="just">
                        <a:buFontTx/>
                        <a:buChar char="-"/>
                      </a:pPr>
                      <a:endParaRPr lang="hr-HR" sz="1200" kern="1200" baseline="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58594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V. PRIJEDLOZI O KOJIMA BI TREBALO RASPRAVITI U KONTEKSTU RAZDOBLJA DO 2030.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fontScale="40000" lnSpcReduction="20000"/>
          </a:bodyPr>
          <a:lstStyle/>
          <a:p>
            <a:pPr marL="285750" indent="-285750" algn="just"/>
            <a:r>
              <a:rPr lang="en-US" dirty="0" err="1"/>
              <a:t>sinergijom</a:t>
            </a:r>
            <a:r>
              <a:rPr lang="en-US" dirty="0"/>
              <a:t> </a:t>
            </a:r>
            <a:r>
              <a:rPr lang="en-US" dirty="0" err="1"/>
              <a:t>ministarstava</a:t>
            </a:r>
            <a:r>
              <a:rPr lang="en-US" dirty="0"/>
              <a:t> </a:t>
            </a:r>
            <a:r>
              <a:rPr lang="en-US" dirty="0" err="1"/>
              <a:t>minimiz</a:t>
            </a:r>
            <a:r>
              <a:rPr lang="hr-HR" dirty="0"/>
              <a:t>i</a:t>
            </a:r>
            <a:r>
              <a:rPr lang="en-US" dirty="0" err="1"/>
              <a:t>rati</a:t>
            </a:r>
            <a:r>
              <a:rPr lang="en-US" dirty="0"/>
              <a:t> </a:t>
            </a:r>
            <a:r>
              <a:rPr lang="en-US" dirty="0" err="1"/>
              <a:t>rizike</a:t>
            </a:r>
            <a:r>
              <a:rPr lang="en-US" dirty="0"/>
              <a:t> </a:t>
            </a:r>
            <a:r>
              <a:rPr lang="en-US" dirty="0" err="1"/>
              <a:t>koje</a:t>
            </a:r>
            <a:r>
              <a:rPr lang="en-US" dirty="0"/>
              <a:t> </a:t>
            </a:r>
            <a:r>
              <a:rPr lang="en-US" dirty="0" err="1"/>
              <a:t>donose</a:t>
            </a:r>
            <a:r>
              <a:rPr lang="en-US" dirty="0"/>
              <a:t> </a:t>
            </a:r>
            <a:r>
              <a:rPr lang="en-US" dirty="0" err="1"/>
              <a:t>neintegralno</a:t>
            </a:r>
            <a:r>
              <a:rPr lang="en-US" dirty="0"/>
              <a:t> </a:t>
            </a:r>
            <a:r>
              <a:rPr lang="en-US" dirty="0" err="1"/>
              <a:t>shvaćanje</a:t>
            </a:r>
            <a:r>
              <a:rPr lang="en-US" dirty="0"/>
              <a:t> </a:t>
            </a:r>
            <a:r>
              <a:rPr lang="en-US" dirty="0" err="1"/>
              <a:t>i</a:t>
            </a:r>
            <a:r>
              <a:rPr lang="en-US" dirty="0"/>
              <a:t> </a:t>
            </a:r>
            <a:r>
              <a:rPr lang="en-US" dirty="0" err="1"/>
              <a:t>tumačenje</a:t>
            </a:r>
            <a:r>
              <a:rPr lang="en-US" dirty="0"/>
              <a:t> </a:t>
            </a:r>
            <a:r>
              <a:rPr lang="en-US" dirty="0" err="1"/>
              <a:t>pravne</a:t>
            </a:r>
            <a:r>
              <a:rPr lang="en-US" dirty="0"/>
              <a:t> </a:t>
            </a:r>
            <a:r>
              <a:rPr lang="en-US" dirty="0" err="1"/>
              <a:t>stečevine</a:t>
            </a:r>
            <a:r>
              <a:rPr lang="en-US" dirty="0"/>
              <a:t> EU, </a:t>
            </a:r>
            <a:r>
              <a:rPr lang="en-US" dirty="0" err="1"/>
              <a:t>na</a:t>
            </a:r>
            <a:r>
              <a:rPr lang="en-US" dirty="0"/>
              <a:t> </a:t>
            </a:r>
            <a:r>
              <a:rPr lang="en-US" dirty="0" err="1"/>
              <a:t>štetu</a:t>
            </a:r>
            <a:r>
              <a:rPr lang="en-US" dirty="0"/>
              <a:t> </a:t>
            </a:r>
            <a:r>
              <a:rPr lang="en-US" dirty="0" err="1"/>
              <a:t>vlastitog</a:t>
            </a:r>
            <a:r>
              <a:rPr lang="en-US" dirty="0"/>
              <a:t> </a:t>
            </a:r>
            <a:r>
              <a:rPr lang="en-US" dirty="0" err="1"/>
              <a:t>održivog</a:t>
            </a:r>
            <a:r>
              <a:rPr lang="en-US" dirty="0"/>
              <a:t> </a:t>
            </a:r>
            <a:r>
              <a:rPr lang="en-US" dirty="0" err="1"/>
              <a:t>razvoja</a:t>
            </a:r>
            <a:r>
              <a:rPr lang="en-US" dirty="0"/>
              <a:t>. </a:t>
            </a:r>
            <a:r>
              <a:rPr lang="en-US" dirty="0" err="1"/>
              <a:t>Sada</a:t>
            </a:r>
            <a:r>
              <a:rPr lang="en-US" dirty="0"/>
              <a:t> </a:t>
            </a:r>
            <a:r>
              <a:rPr lang="en-US" dirty="0" err="1"/>
              <a:t>su</a:t>
            </a:r>
            <a:r>
              <a:rPr lang="en-US" dirty="0"/>
              <a:t> </a:t>
            </a:r>
            <a:r>
              <a:rPr lang="en-US" dirty="0" err="1"/>
              <a:t>ener</a:t>
            </a:r>
            <a:r>
              <a:rPr lang="hr-HR" dirty="0"/>
              <a:t>g</a:t>
            </a:r>
            <a:r>
              <a:rPr lang="en-US" dirty="0" err="1"/>
              <a:t>etika</a:t>
            </a:r>
            <a:r>
              <a:rPr lang="en-US" dirty="0"/>
              <a:t>, </a:t>
            </a:r>
            <a:r>
              <a:rPr lang="en-US" dirty="0" err="1"/>
              <a:t>zaštite</a:t>
            </a:r>
            <a:r>
              <a:rPr lang="en-US" dirty="0"/>
              <a:t> </a:t>
            </a:r>
            <a:r>
              <a:rPr lang="en-US" dirty="0" err="1"/>
              <a:t>okoliša</a:t>
            </a:r>
            <a:r>
              <a:rPr lang="en-US" dirty="0"/>
              <a:t> </a:t>
            </a:r>
            <a:r>
              <a:rPr lang="hr-HR" dirty="0"/>
              <a:t>i</a:t>
            </a:r>
            <a:r>
              <a:rPr lang="en-US" dirty="0"/>
              <a:t> </a:t>
            </a:r>
            <a:r>
              <a:rPr lang="en-US" dirty="0" err="1"/>
              <a:t>pri</a:t>
            </a:r>
            <a:r>
              <a:rPr lang="hr-HR" dirty="0"/>
              <a:t>r</a:t>
            </a:r>
            <a:r>
              <a:rPr lang="en-US" dirty="0"/>
              <a:t>ode </a:t>
            </a:r>
            <a:r>
              <a:rPr lang="en-US" dirty="0" err="1"/>
              <a:t>i</a:t>
            </a:r>
            <a:r>
              <a:rPr lang="en-US" dirty="0"/>
              <a:t> </a:t>
            </a:r>
            <a:r>
              <a:rPr lang="en-US" dirty="0" err="1"/>
              <a:t>vodno</a:t>
            </a:r>
            <a:r>
              <a:rPr lang="en-US" dirty="0"/>
              <a:t> </a:t>
            </a:r>
            <a:r>
              <a:rPr lang="en-US" dirty="0" err="1"/>
              <a:t>gosp</a:t>
            </a:r>
            <a:r>
              <a:rPr lang="hr-HR" dirty="0"/>
              <a:t>o</a:t>
            </a:r>
            <a:r>
              <a:rPr lang="en-US" dirty="0" err="1"/>
              <a:t>darstvo</a:t>
            </a:r>
            <a:r>
              <a:rPr lang="en-US" dirty="0"/>
              <a:t> u </a:t>
            </a:r>
            <a:r>
              <a:rPr lang="en-US" dirty="0" err="1"/>
              <a:t>istom</a:t>
            </a:r>
            <a:r>
              <a:rPr lang="en-US" dirty="0"/>
              <a:t> </a:t>
            </a:r>
            <a:r>
              <a:rPr lang="en-US" dirty="0" err="1"/>
              <a:t>resoru</a:t>
            </a:r>
            <a:r>
              <a:rPr lang="en-US" dirty="0"/>
              <a:t>, </a:t>
            </a:r>
            <a:r>
              <a:rPr lang="en-US" dirty="0" err="1"/>
              <a:t>ali</a:t>
            </a:r>
            <a:r>
              <a:rPr lang="en-US" dirty="0"/>
              <a:t> </a:t>
            </a:r>
            <a:r>
              <a:rPr lang="en-US" dirty="0" err="1"/>
              <a:t>čini</a:t>
            </a:r>
            <a:r>
              <a:rPr lang="en-US" dirty="0"/>
              <a:t> se da je </a:t>
            </a:r>
            <a:r>
              <a:rPr lang="en-US" dirty="0" err="1"/>
              <a:t>koordinacija</a:t>
            </a:r>
            <a:r>
              <a:rPr lang="en-US" dirty="0"/>
              <a:t> </a:t>
            </a:r>
            <a:r>
              <a:rPr lang="en-US" dirty="0" err="1"/>
              <a:t>još</a:t>
            </a:r>
            <a:r>
              <a:rPr lang="en-US" dirty="0"/>
              <a:t> </a:t>
            </a:r>
            <a:r>
              <a:rPr lang="en-US" dirty="0" err="1"/>
              <a:t>uvijek</a:t>
            </a:r>
            <a:r>
              <a:rPr lang="en-US" dirty="0"/>
              <a:t> </a:t>
            </a:r>
            <a:r>
              <a:rPr lang="en-US" dirty="0" err="1"/>
              <a:t>na</a:t>
            </a:r>
            <a:r>
              <a:rPr lang="en-US" dirty="0"/>
              <a:t> </a:t>
            </a:r>
            <a:r>
              <a:rPr lang="en-US" dirty="0" err="1"/>
              <a:t>nedovoljnoj</a:t>
            </a:r>
            <a:r>
              <a:rPr lang="en-US" dirty="0"/>
              <a:t> </a:t>
            </a:r>
            <a:r>
              <a:rPr lang="en-US" dirty="0" err="1"/>
              <a:t>razini</a:t>
            </a:r>
            <a:r>
              <a:rPr lang="en-US" dirty="0"/>
              <a:t> </a:t>
            </a:r>
            <a:endParaRPr lang="hr-HR" dirty="0"/>
          </a:p>
          <a:p>
            <a:pPr marL="285750" lvl="0" indent="-285750" algn="just"/>
            <a:endParaRPr lang="hr-HR" dirty="0"/>
          </a:p>
          <a:p>
            <a:pPr marL="285750" lvl="0" indent="-285750" algn="just"/>
            <a:r>
              <a:rPr lang="en-US" dirty="0" err="1"/>
              <a:t>pažnju</a:t>
            </a:r>
            <a:r>
              <a:rPr lang="en-US" dirty="0"/>
              <a:t> </a:t>
            </a:r>
            <a:r>
              <a:rPr lang="en-US" dirty="0" err="1"/>
              <a:t>posvetiti</a:t>
            </a:r>
            <a:r>
              <a:rPr lang="en-US" dirty="0"/>
              <a:t> </a:t>
            </a:r>
            <a:r>
              <a:rPr lang="en-US" dirty="0" err="1"/>
              <a:t>očuvanju</a:t>
            </a:r>
            <a:r>
              <a:rPr lang="en-US" dirty="0"/>
              <a:t> HE </a:t>
            </a:r>
            <a:r>
              <a:rPr lang="en-US" dirty="0" err="1"/>
              <a:t>kao</a:t>
            </a:r>
            <a:r>
              <a:rPr lang="en-US" dirty="0"/>
              <a:t> </a:t>
            </a:r>
            <a:r>
              <a:rPr lang="en-US" dirty="0" err="1"/>
              <a:t>nacionalnog</a:t>
            </a:r>
            <a:r>
              <a:rPr lang="en-US" dirty="0"/>
              <a:t> </a:t>
            </a:r>
            <a:r>
              <a:rPr lang="en-US" dirty="0" err="1"/>
              <a:t>energetskog</a:t>
            </a:r>
            <a:r>
              <a:rPr lang="en-US" dirty="0"/>
              <a:t> </a:t>
            </a:r>
            <a:r>
              <a:rPr lang="en-US" dirty="0" err="1"/>
              <a:t>blaga</a:t>
            </a:r>
            <a:r>
              <a:rPr lang="en-US" dirty="0"/>
              <a:t> </a:t>
            </a:r>
            <a:r>
              <a:rPr lang="en-US" dirty="0" err="1"/>
              <a:t>i</a:t>
            </a:r>
            <a:r>
              <a:rPr lang="en-US" dirty="0"/>
              <a:t> </a:t>
            </a:r>
            <a:r>
              <a:rPr lang="en-US" dirty="0" err="1"/>
              <a:t>pokušati</a:t>
            </a:r>
            <a:r>
              <a:rPr lang="en-US" dirty="0"/>
              <a:t> </a:t>
            </a:r>
            <a:r>
              <a:rPr lang="en-US" dirty="0" err="1"/>
              <a:t>zadržati</a:t>
            </a:r>
            <a:r>
              <a:rPr lang="en-US" dirty="0"/>
              <a:t> </a:t>
            </a:r>
            <a:r>
              <a:rPr lang="en-US" dirty="0" err="1"/>
              <a:t>uvjete</a:t>
            </a:r>
            <a:r>
              <a:rPr lang="en-US" dirty="0"/>
              <a:t> </a:t>
            </a:r>
            <a:r>
              <a:rPr lang="en-US" dirty="0" err="1"/>
              <a:t>rada</a:t>
            </a:r>
            <a:r>
              <a:rPr lang="en-US" dirty="0"/>
              <a:t> </a:t>
            </a:r>
            <a:r>
              <a:rPr lang="en-US" dirty="0" err="1"/>
              <a:t>postojećih</a:t>
            </a:r>
            <a:r>
              <a:rPr lang="en-US" dirty="0"/>
              <a:t> HE </a:t>
            </a:r>
            <a:r>
              <a:rPr lang="en-US" dirty="0" err="1"/>
              <a:t>što</a:t>
            </a:r>
            <a:r>
              <a:rPr lang="en-US" dirty="0"/>
              <a:t> </a:t>
            </a:r>
            <a:r>
              <a:rPr lang="en-US" dirty="0" err="1"/>
              <a:t>bliže</a:t>
            </a:r>
            <a:r>
              <a:rPr lang="en-US" dirty="0"/>
              <a:t> </a:t>
            </a:r>
            <a:r>
              <a:rPr lang="en-US" dirty="0" err="1"/>
              <a:t>današnjima</a:t>
            </a:r>
            <a:r>
              <a:rPr lang="en-US" dirty="0"/>
              <a:t> </a:t>
            </a:r>
            <a:r>
              <a:rPr lang="en-US" dirty="0" err="1"/>
              <a:t>te</a:t>
            </a:r>
            <a:r>
              <a:rPr lang="en-US" dirty="0"/>
              <a:t> </a:t>
            </a:r>
            <a:r>
              <a:rPr lang="en-US" dirty="0" err="1"/>
              <a:t>kombinirati</a:t>
            </a:r>
            <a:r>
              <a:rPr lang="en-US" dirty="0"/>
              <a:t> </a:t>
            </a:r>
            <a:r>
              <a:rPr lang="en-US" dirty="0" err="1"/>
              <a:t>ispunjenje</a:t>
            </a:r>
            <a:r>
              <a:rPr lang="en-US" dirty="0"/>
              <a:t> </a:t>
            </a:r>
            <a:r>
              <a:rPr lang="en-US" dirty="0" err="1"/>
              <a:t>uv</a:t>
            </a:r>
            <a:r>
              <a:rPr lang="hr-HR" dirty="0"/>
              <a:t>j</a:t>
            </a:r>
            <a:r>
              <a:rPr lang="en-US" dirty="0"/>
              <a:t>eta </a:t>
            </a:r>
            <a:r>
              <a:rPr lang="en-US" dirty="0" err="1"/>
              <a:t>vezano</a:t>
            </a:r>
            <a:r>
              <a:rPr lang="en-US" dirty="0"/>
              <a:t> </a:t>
            </a:r>
            <a:r>
              <a:rPr lang="en-US" dirty="0" err="1"/>
              <a:t>uz</a:t>
            </a:r>
            <a:r>
              <a:rPr lang="en-US" dirty="0"/>
              <a:t> </a:t>
            </a:r>
            <a:r>
              <a:rPr lang="hr-HR" i="1" dirty="0"/>
              <a:t>Okvirnu direktivu o vodama</a:t>
            </a:r>
            <a:r>
              <a:rPr lang="en-US" i="1" dirty="0"/>
              <a:t> </a:t>
            </a:r>
            <a:r>
              <a:rPr lang="en-US" dirty="0" err="1"/>
              <a:t>i</a:t>
            </a:r>
            <a:r>
              <a:rPr lang="en-US" dirty="0"/>
              <a:t> NATURA2000 </a:t>
            </a:r>
            <a:r>
              <a:rPr lang="en-US" dirty="0" err="1"/>
              <a:t>sa</a:t>
            </a:r>
            <a:r>
              <a:rPr lang="en-US" dirty="0"/>
              <a:t> </a:t>
            </a:r>
            <a:r>
              <a:rPr lang="en-US" dirty="0" err="1"/>
              <a:t>projektima</a:t>
            </a:r>
            <a:r>
              <a:rPr lang="en-US" dirty="0"/>
              <a:t> </a:t>
            </a:r>
            <a:r>
              <a:rPr lang="en-US" dirty="0" err="1"/>
              <a:t>tehničke</a:t>
            </a:r>
            <a:r>
              <a:rPr lang="en-US" dirty="0"/>
              <a:t> rev</a:t>
            </a:r>
            <a:r>
              <a:rPr lang="hr-HR" dirty="0"/>
              <a:t>i</a:t>
            </a:r>
            <a:r>
              <a:rPr lang="en-US" dirty="0" err="1"/>
              <a:t>talizacije</a:t>
            </a:r>
            <a:r>
              <a:rPr lang="en-US" dirty="0"/>
              <a:t> HE - </a:t>
            </a:r>
            <a:r>
              <a:rPr lang="en-US" dirty="0" err="1"/>
              <a:t>sa</a:t>
            </a:r>
            <a:r>
              <a:rPr lang="en-US" dirty="0"/>
              <a:t> </a:t>
            </a:r>
            <a:r>
              <a:rPr lang="en-US" dirty="0" err="1"/>
              <a:t>manje</a:t>
            </a:r>
            <a:r>
              <a:rPr lang="en-US" dirty="0"/>
              <a:t> </a:t>
            </a:r>
            <a:r>
              <a:rPr lang="en-US" dirty="0" err="1"/>
              <a:t>vode</a:t>
            </a:r>
            <a:r>
              <a:rPr lang="en-US" dirty="0"/>
              <a:t> </a:t>
            </a:r>
            <a:r>
              <a:rPr lang="en-US" dirty="0" err="1"/>
              <a:t>više</a:t>
            </a:r>
            <a:r>
              <a:rPr lang="en-US" dirty="0"/>
              <a:t> </a:t>
            </a:r>
            <a:r>
              <a:rPr lang="en-US" dirty="0" err="1"/>
              <a:t>energije</a:t>
            </a:r>
            <a:r>
              <a:rPr lang="en-US" dirty="0"/>
              <a:t>)</a:t>
            </a:r>
            <a:r>
              <a:rPr lang="hr-HR" dirty="0"/>
              <a:t>. </a:t>
            </a:r>
          </a:p>
          <a:p>
            <a:pPr marL="285750" lvl="0" indent="-285750" algn="just"/>
            <a:endParaRPr lang="hr-HR" dirty="0"/>
          </a:p>
          <a:p>
            <a:pPr marL="285750" lvl="0" indent="-285750" algn="just"/>
            <a:r>
              <a:rPr lang="en-US" dirty="0" err="1"/>
              <a:t>napraviti</a:t>
            </a:r>
            <a:r>
              <a:rPr lang="en-US" dirty="0"/>
              <a:t> </a:t>
            </a:r>
            <a:r>
              <a:rPr lang="en-US" dirty="0" err="1"/>
              <a:t>inventarizaciju</a:t>
            </a:r>
            <a:r>
              <a:rPr lang="en-US" dirty="0"/>
              <a:t> </a:t>
            </a:r>
            <a:r>
              <a:rPr lang="en-US" dirty="0" err="1"/>
              <a:t>stvarnih</a:t>
            </a:r>
            <a:r>
              <a:rPr lang="en-US" dirty="0"/>
              <a:t> </a:t>
            </a:r>
            <a:r>
              <a:rPr lang="en-US" dirty="0" err="1"/>
              <a:t>raspoloživih</a:t>
            </a:r>
            <a:r>
              <a:rPr lang="en-US" dirty="0"/>
              <a:t> </a:t>
            </a:r>
            <a:r>
              <a:rPr lang="en-US" dirty="0" err="1"/>
              <a:t>potencijala</a:t>
            </a:r>
            <a:r>
              <a:rPr lang="en-US" dirty="0"/>
              <a:t> </a:t>
            </a:r>
            <a:r>
              <a:rPr lang="en-US" dirty="0" err="1"/>
              <a:t>za</a:t>
            </a:r>
            <a:r>
              <a:rPr lang="en-US" dirty="0"/>
              <a:t> OIE </a:t>
            </a:r>
            <a:r>
              <a:rPr lang="en-US" dirty="0" err="1"/>
              <a:t>i</a:t>
            </a:r>
            <a:r>
              <a:rPr lang="en-US" dirty="0"/>
              <a:t> to </a:t>
            </a:r>
            <a:r>
              <a:rPr lang="en-US" dirty="0" err="1"/>
              <a:t>popratiti</a:t>
            </a:r>
            <a:r>
              <a:rPr lang="en-US" dirty="0"/>
              <a:t> </a:t>
            </a:r>
            <a:r>
              <a:rPr lang="en-US" dirty="0" err="1"/>
              <a:t>realnim</a:t>
            </a:r>
            <a:r>
              <a:rPr lang="en-US" dirty="0"/>
              <a:t> </a:t>
            </a:r>
            <a:r>
              <a:rPr lang="en-US" dirty="0" err="1"/>
              <a:t>prostornim</a:t>
            </a:r>
            <a:r>
              <a:rPr lang="en-US" dirty="0"/>
              <a:t> </a:t>
            </a:r>
            <a:r>
              <a:rPr lang="en-US" dirty="0" err="1"/>
              <a:t>planovima</a:t>
            </a:r>
            <a:r>
              <a:rPr lang="en-US" dirty="0"/>
              <a:t> </a:t>
            </a:r>
            <a:r>
              <a:rPr lang="en-US" dirty="0" err="1"/>
              <a:t>koji</a:t>
            </a:r>
            <a:r>
              <a:rPr lang="en-US" dirty="0"/>
              <a:t> </a:t>
            </a:r>
            <a:r>
              <a:rPr lang="en-US" dirty="0" err="1"/>
              <a:t>trebaju</a:t>
            </a:r>
            <a:r>
              <a:rPr lang="en-US" dirty="0"/>
              <a:t> </a:t>
            </a:r>
            <a:r>
              <a:rPr lang="en-US" dirty="0" err="1"/>
              <a:t>postati</a:t>
            </a:r>
            <a:r>
              <a:rPr lang="en-US" dirty="0"/>
              <a:t> instrument </a:t>
            </a:r>
            <a:r>
              <a:rPr lang="en-US" dirty="0" err="1"/>
              <a:t>i</a:t>
            </a:r>
            <a:r>
              <a:rPr lang="en-US" dirty="0"/>
              <a:t> </a:t>
            </a:r>
            <a:r>
              <a:rPr lang="en-US" dirty="0" err="1"/>
              <a:t>zaštite</a:t>
            </a:r>
            <a:r>
              <a:rPr lang="en-US" dirty="0"/>
              <a:t> </a:t>
            </a:r>
            <a:r>
              <a:rPr lang="en-US" dirty="0" err="1"/>
              <a:t>okoliša</a:t>
            </a:r>
            <a:r>
              <a:rPr lang="en-US" dirty="0"/>
              <a:t>, </a:t>
            </a:r>
            <a:r>
              <a:rPr lang="en-US" dirty="0" err="1"/>
              <a:t>ali</a:t>
            </a:r>
            <a:r>
              <a:rPr lang="en-US" dirty="0"/>
              <a:t> </a:t>
            </a:r>
            <a:r>
              <a:rPr lang="en-US" dirty="0" err="1"/>
              <a:t>i</a:t>
            </a:r>
            <a:r>
              <a:rPr lang="en-US" dirty="0"/>
              <a:t> </a:t>
            </a:r>
            <a:r>
              <a:rPr lang="en-US" dirty="0" err="1"/>
              <a:t>realni</a:t>
            </a:r>
            <a:r>
              <a:rPr lang="en-US" dirty="0"/>
              <a:t> </a:t>
            </a:r>
            <a:r>
              <a:rPr lang="en-US" dirty="0" err="1"/>
              <a:t>pokazatelj</a:t>
            </a:r>
            <a:r>
              <a:rPr lang="en-US" dirty="0"/>
              <a:t> </a:t>
            </a:r>
            <a:r>
              <a:rPr lang="en-US" dirty="0" err="1"/>
              <a:t>investitorima</a:t>
            </a:r>
            <a:r>
              <a:rPr lang="en-US" dirty="0"/>
              <a:t> </a:t>
            </a:r>
            <a:r>
              <a:rPr lang="en-US" dirty="0" err="1"/>
              <a:t>gdje</a:t>
            </a:r>
            <a:r>
              <a:rPr lang="en-US" dirty="0"/>
              <a:t> je </a:t>
            </a:r>
            <a:r>
              <a:rPr lang="en-US" dirty="0" err="1"/>
              <a:t>nešto</a:t>
            </a:r>
            <a:r>
              <a:rPr lang="en-US" dirty="0"/>
              <a:t> </a:t>
            </a:r>
            <a:r>
              <a:rPr lang="en-US" dirty="0" err="1"/>
              <a:t>moguće</a:t>
            </a:r>
            <a:r>
              <a:rPr lang="en-US" dirty="0"/>
              <a:t> </a:t>
            </a:r>
            <a:r>
              <a:rPr lang="en-US" dirty="0" err="1"/>
              <a:t>realizirati</a:t>
            </a:r>
            <a:r>
              <a:rPr lang="en-US" dirty="0"/>
              <a:t> </a:t>
            </a:r>
            <a:r>
              <a:rPr lang="en-US" dirty="0" err="1"/>
              <a:t>uz</a:t>
            </a:r>
            <a:r>
              <a:rPr lang="en-US" dirty="0"/>
              <a:t> </a:t>
            </a:r>
            <a:r>
              <a:rPr lang="en-US" dirty="0" err="1"/>
              <a:t>što</a:t>
            </a:r>
            <a:r>
              <a:rPr lang="en-US" dirty="0"/>
              <a:t> </a:t>
            </a:r>
            <a:r>
              <a:rPr lang="en-US" dirty="0" err="1"/>
              <a:t>manje</a:t>
            </a:r>
            <a:r>
              <a:rPr lang="en-US" dirty="0"/>
              <a:t> </a:t>
            </a:r>
            <a:r>
              <a:rPr lang="en-US" dirty="0" err="1"/>
              <a:t>prepreke</a:t>
            </a:r>
            <a:endParaRPr lang="hr-HR" dirty="0"/>
          </a:p>
          <a:p>
            <a:pPr marL="285750" indent="-285750" algn="just"/>
            <a:endParaRPr lang="hr-HR" dirty="0"/>
          </a:p>
          <a:p>
            <a:pPr marL="285750" indent="-285750" algn="just"/>
            <a:r>
              <a:rPr lang="en-US" dirty="0" err="1"/>
              <a:t>jačati</a:t>
            </a:r>
            <a:r>
              <a:rPr lang="en-US" dirty="0"/>
              <a:t> </a:t>
            </a:r>
            <a:r>
              <a:rPr lang="en-US" dirty="0" err="1"/>
              <a:t>proizvodne</a:t>
            </a:r>
            <a:r>
              <a:rPr lang="en-US" dirty="0"/>
              <a:t> </a:t>
            </a:r>
            <a:r>
              <a:rPr lang="hr-HR" dirty="0"/>
              <a:t>kapacitete koji koriste OI</a:t>
            </a:r>
            <a:r>
              <a:rPr lang="en-US" dirty="0"/>
              <a:t>, a </a:t>
            </a:r>
            <a:r>
              <a:rPr lang="en-US" b="1" dirty="0" err="1"/>
              <a:t>neobvezivanjem</a:t>
            </a:r>
            <a:r>
              <a:rPr lang="en-US" b="1" dirty="0"/>
              <a:t> </a:t>
            </a:r>
            <a:r>
              <a:rPr lang="en-US" b="1" dirty="0" err="1"/>
              <a:t>na</a:t>
            </a:r>
            <a:r>
              <a:rPr lang="en-US" b="1" dirty="0"/>
              <a:t> </a:t>
            </a:r>
            <a:r>
              <a:rPr lang="en-US" b="1" dirty="0" err="1"/>
              <a:t>previsoki</a:t>
            </a:r>
            <a:r>
              <a:rPr lang="en-US" b="1" dirty="0"/>
              <a:t> </a:t>
            </a:r>
            <a:r>
              <a:rPr lang="en-US" b="1" dirty="0" err="1"/>
              <a:t>udio</a:t>
            </a:r>
            <a:r>
              <a:rPr lang="en-US" b="1" dirty="0"/>
              <a:t> </a:t>
            </a:r>
            <a:r>
              <a:rPr lang="en-US" b="1" dirty="0" err="1"/>
              <a:t>energije</a:t>
            </a:r>
            <a:r>
              <a:rPr lang="en-US" b="1" dirty="0"/>
              <a:t> </a:t>
            </a:r>
            <a:r>
              <a:rPr lang="en-US" b="1" dirty="0" err="1"/>
              <a:t>iz</a:t>
            </a:r>
            <a:r>
              <a:rPr lang="en-US" b="1" dirty="0"/>
              <a:t> OI u KONAČNOJ NACIONALNOJ BRUTO POTROŠNJI </a:t>
            </a:r>
            <a:r>
              <a:rPr lang="en-US" dirty="0" err="1"/>
              <a:t>omogućiti</a:t>
            </a:r>
            <a:r>
              <a:rPr lang="en-US" dirty="0"/>
              <a:t> </a:t>
            </a:r>
            <a:r>
              <a:rPr lang="en-US" dirty="0" err="1"/>
              <a:t>korištenje</a:t>
            </a:r>
            <a:r>
              <a:rPr lang="en-US" dirty="0"/>
              <a:t> </a:t>
            </a:r>
            <a:r>
              <a:rPr lang="en-US" dirty="0" err="1"/>
              <a:t>tržišnih</a:t>
            </a:r>
            <a:r>
              <a:rPr lang="en-US" dirty="0"/>
              <a:t> </a:t>
            </a:r>
            <a:r>
              <a:rPr lang="en-US" dirty="0" err="1"/>
              <a:t>mehanizama</a:t>
            </a:r>
            <a:r>
              <a:rPr lang="hr-HR" dirty="0"/>
              <a:t> i instrumenata predviđenih prijedlogom RED II,</a:t>
            </a:r>
            <a:r>
              <a:rPr lang="en-US" dirty="0"/>
              <a:t> </a:t>
            </a:r>
            <a:r>
              <a:rPr lang="en-US" dirty="0" err="1"/>
              <a:t>posebno</a:t>
            </a:r>
            <a:r>
              <a:rPr lang="en-US" dirty="0"/>
              <a:t> u </a:t>
            </a:r>
            <a:r>
              <a:rPr lang="en-US" dirty="0" err="1"/>
              <a:t>prvom</a:t>
            </a:r>
            <a:r>
              <a:rPr lang="en-US" dirty="0"/>
              <a:t> </a:t>
            </a:r>
            <a:r>
              <a:rPr lang="en-US" dirty="0" err="1"/>
              <a:t>razdoblju</a:t>
            </a:r>
            <a:r>
              <a:rPr lang="en-US" dirty="0"/>
              <a:t> (do 2030.) </a:t>
            </a:r>
            <a:r>
              <a:rPr lang="en-US" dirty="0" err="1"/>
              <a:t>kada</a:t>
            </a:r>
            <a:r>
              <a:rPr lang="en-US" dirty="0"/>
              <a:t> </a:t>
            </a:r>
            <a:r>
              <a:rPr lang="en-US" dirty="0" err="1"/>
              <a:t>treba</a:t>
            </a:r>
            <a:r>
              <a:rPr lang="en-US" dirty="0"/>
              <a:t> </a:t>
            </a:r>
            <a:r>
              <a:rPr lang="en-US" dirty="0" err="1"/>
              <a:t>jačati</a:t>
            </a:r>
            <a:r>
              <a:rPr lang="en-US" dirty="0"/>
              <a:t> </a:t>
            </a:r>
            <a:r>
              <a:rPr lang="en-US" dirty="0" err="1"/>
              <a:t>nacionalno</a:t>
            </a:r>
            <a:r>
              <a:rPr lang="en-US" dirty="0"/>
              <a:t> </a:t>
            </a:r>
            <a:r>
              <a:rPr lang="en-US" dirty="0" err="1"/>
              <a:t>gospodarstvo</a:t>
            </a:r>
            <a:r>
              <a:rPr lang="en-US" dirty="0"/>
              <a:t> </a:t>
            </a:r>
            <a:r>
              <a:rPr lang="en-US" dirty="0" err="1"/>
              <a:t>i</a:t>
            </a:r>
            <a:r>
              <a:rPr lang="en-US" dirty="0"/>
              <a:t> </a:t>
            </a:r>
            <a:r>
              <a:rPr lang="en-US" dirty="0" err="1"/>
              <a:t>industrijsku</a:t>
            </a:r>
            <a:r>
              <a:rPr lang="en-US" dirty="0"/>
              <a:t> </a:t>
            </a:r>
            <a:r>
              <a:rPr lang="en-US" dirty="0" err="1"/>
              <a:t>proizvodnju</a:t>
            </a:r>
            <a:r>
              <a:rPr lang="en-US" dirty="0"/>
              <a:t> </a:t>
            </a:r>
            <a:r>
              <a:rPr lang="en-US" dirty="0" err="1"/>
              <a:t>koristeći</a:t>
            </a:r>
            <a:r>
              <a:rPr lang="en-US" dirty="0"/>
              <a:t> </a:t>
            </a:r>
            <a:r>
              <a:rPr lang="en-US" dirty="0" err="1"/>
              <a:t>pri</a:t>
            </a:r>
            <a:r>
              <a:rPr lang="en-US" dirty="0"/>
              <a:t> tome </a:t>
            </a:r>
            <a:r>
              <a:rPr lang="hr-HR" dirty="0"/>
              <a:t>mehanizme dostupnosti energije po najnižim cijenama</a:t>
            </a:r>
            <a:r>
              <a:rPr lang="en-US" dirty="0"/>
              <a:t>. </a:t>
            </a:r>
            <a:r>
              <a:rPr lang="en-US" dirty="0" err="1"/>
              <a:t>Ukoliko</a:t>
            </a:r>
            <a:r>
              <a:rPr lang="en-US" dirty="0"/>
              <a:t> ne </a:t>
            </a:r>
            <a:r>
              <a:rPr lang="en-US" dirty="0" err="1"/>
              <a:t>razvijemo</a:t>
            </a:r>
            <a:r>
              <a:rPr lang="en-US" dirty="0"/>
              <a:t> </a:t>
            </a:r>
            <a:r>
              <a:rPr lang="en-US" dirty="0" err="1"/>
              <a:t>nacionalnu</a:t>
            </a:r>
            <a:r>
              <a:rPr lang="en-US" dirty="0"/>
              <a:t> </a:t>
            </a:r>
            <a:r>
              <a:rPr lang="en-US" dirty="0" err="1"/>
              <a:t>proizvodnju</a:t>
            </a:r>
            <a:r>
              <a:rPr lang="en-US" dirty="0"/>
              <a:t> </a:t>
            </a:r>
            <a:r>
              <a:rPr lang="en-US" dirty="0" err="1"/>
              <a:t>primjerice</a:t>
            </a:r>
            <a:r>
              <a:rPr lang="en-US" dirty="0"/>
              <a:t> </a:t>
            </a:r>
            <a:r>
              <a:rPr lang="en-US" dirty="0" err="1"/>
              <a:t>i</a:t>
            </a:r>
            <a:r>
              <a:rPr lang="en-US" dirty="0"/>
              <a:t> </a:t>
            </a:r>
            <a:r>
              <a:rPr lang="en-US" dirty="0" err="1"/>
              <a:t>opreme</a:t>
            </a:r>
            <a:r>
              <a:rPr lang="en-US" dirty="0"/>
              <a:t> </a:t>
            </a:r>
            <a:r>
              <a:rPr lang="en-US" dirty="0" err="1"/>
              <a:t>vezane</a:t>
            </a:r>
            <a:r>
              <a:rPr lang="en-US" dirty="0"/>
              <a:t> </a:t>
            </a:r>
            <a:r>
              <a:rPr lang="en-US" dirty="0" err="1"/>
              <a:t>za</a:t>
            </a:r>
            <a:r>
              <a:rPr lang="en-US" dirty="0"/>
              <a:t> OIE </a:t>
            </a:r>
            <a:r>
              <a:rPr lang="en-US" dirty="0" err="1"/>
              <a:t>već</a:t>
            </a:r>
            <a:r>
              <a:rPr lang="en-US" dirty="0"/>
              <a:t> </a:t>
            </a:r>
            <a:r>
              <a:rPr lang="en-US" dirty="0" err="1"/>
              <a:t>sve</a:t>
            </a:r>
            <a:r>
              <a:rPr lang="en-US" dirty="0"/>
              <a:t> </a:t>
            </a:r>
            <a:r>
              <a:rPr lang="en-US" dirty="0" err="1"/>
              <a:t>uvozimo</a:t>
            </a:r>
            <a:r>
              <a:rPr lang="en-US" dirty="0"/>
              <a:t> </a:t>
            </a:r>
            <a:r>
              <a:rPr lang="en-US" dirty="0" err="1"/>
              <a:t>priča</a:t>
            </a:r>
            <a:r>
              <a:rPr lang="en-US" dirty="0"/>
              <a:t> o </a:t>
            </a:r>
            <a:r>
              <a:rPr lang="hr-HR" dirty="0"/>
              <a:t>snažnom </a:t>
            </a:r>
            <a:r>
              <a:rPr lang="en-US" dirty="0" err="1"/>
              <a:t>doprinosu</a:t>
            </a:r>
            <a:r>
              <a:rPr lang="en-US" dirty="0"/>
              <a:t> OIE </a:t>
            </a:r>
            <a:r>
              <a:rPr lang="en-US" dirty="0" err="1"/>
              <a:t>nacionalnom</a:t>
            </a:r>
            <a:r>
              <a:rPr lang="en-US" dirty="0"/>
              <a:t> </a:t>
            </a:r>
            <a:r>
              <a:rPr lang="en-US" dirty="0" err="1"/>
              <a:t>gospodarstvu</a:t>
            </a:r>
            <a:r>
              <a:rPr lang="en-US" dirty="0"/>
              <a:t> </a:t>
            </a:r>
            <a:r>
              <a:rPr lang="hr-HR" dirty="0"/>
              <a:t> gubi na snazi</a:t>
            </a:r>
          </a:p>
          <a:p>
            <a:pPr marL="285750" indent="-285750" algn="just"/>
            <a:endParaRPr lang="hr-HR" dirty="0"/>
          </a:p>
          <a:p>
            <a:pPr marL="285750" indent="-285750" algn="just"/>
            <a:r>
              <a:rPr lang="hr-HR" dirty="0"/>
              <a:t>minimizirati rizike „izvoza nacionalnih potpora”</a:t>
            </a:r>
          </a:p>
          <a:p>
            <a:pPr marL="285750" indent="-285750" algn="just"/>
            <a:endParaRPr lang="hr-HR" dirty="0"/>
          </a:p>
          <a:p>
            <a:pPr marL="285750" indent="-285750" algn="just"/>
            <a:r>
              <a:rPr lang="en-US" dirty="0" err="1"/>
              <a:t>redefnirati</a:t>
            </a:r>
            <a:r>
              <a:rPr lang="en-US" dirty="0"/>
              <a:t> </a:t>
            </a:r>
            <a:r>
              <a:rPr lang="en-US" dirty="0" err="1"/>
              <a:t>postupak</a:t>
            </a:r>
            <a:r>
              <a:rPr lang="en-US" dirty="0"/>
              <a:t> </a:t>
            </a:r>
            <a:r>
              <a:rPr lang="en-US" dirty="0" err="1"/>
              <a:t>gradnje</a:t>
            </a:r>
            <a:r>
              <a:rPr lang="en-US" dirty="0"/>
              <a:t> </a:t>
            </a:r>
            <a:r>
              <a:rPr lang="en-US" dirty="0" err="1"/>
              <a:t>projekata</a:t>
            </a:r>
            <a:r>
              <a:rPr lang="en-US" dirty="0"/>
              <a:t> OIE </a:t>
            </a:r>
            <a:r>
              <a:rPr lang="en-US" dirty="0" err="1"/>
              <a:t>na</a:t>
            </a:r>
            <a:r>
              <a:rPr lang="en-US" dirty="0"/>
              <a:t> </a:t>
            </a:r>
            <a:r>
              <a:rPr lang="en-US" dirty="0" err="1"/>
              <a:t>državnom</a:t>
            </a:r>
            <a:r>
              <a:rPr lang="en-US" dirty="0"/>
              <a:t> </a:t>
            </a:r>
            <a:r>
              <a:rPr lang="en-US" dirty="0" err="1"/>
              <a:t>zemljištu</a:t>
            </a:r>
            <a:r>
              <a:rPr lang="en-US" dirty="0"/>
              <a:t> </a:t>
            </a:r>
            <a:r>
              <a:rPr lang="en-US" dirty="0" err="1"/>
              <a:t>jer</a:t>
            </a:r>
            <a:r>
              <a:rPr lang="en-US" dirty="0"/>
              <a:t> je </a:t>
            </a:r>
            <a:r>
              <a:rPr lang="en-US" dirty="0" err="1"/>
              <a:t>i</a:t>
            </a:r>
            <a:r>
              <a:rPr lang="en-US" dirty="0"/>
              <a:t> </a:t>
            </a:r>
            <a:r>
              <a:rPr lang="en-US" dirty="0" err="1"/>
              <a:t>ovaj</a:t>
            </a:r>
            <a:r>
              <a:rPr lang="en-US" dirty="0"/>
              <a:t> </a:t>
            </a:r>
            <a:r>
              <a:rPr lang="en-US" dirty="0" err="1"/>
              <a:t>važeći</a:t>
            </a:r>
            <a:r>
              <a:rPr lang="en-US" dirty="0"/>
              <a:t> </a:t>
            </a:r>
            <a:r>
              <a:rPr lang="en-US" dirty="0" err="1"/>
              <a:t>i</a:t>
            </a:r>
            <a:r>
              <a:rPr lang="en-US" dirty="0"/>
              <a:t> </a:t>
            </a:r>
            <a:r>
              <a:rPr lang="en-US" dirty="0" err="1"/>
              <a:t>ovaj</a:t>
            </a:r>
            <a:r>
              <a:rPr lang="en-US" dirty="0"/>
              <a:t> </a:t>
            </a:r>
            <a:r>
              <a:rPr lang="en-US" dirty="0" err="1"/>
              <a:t>predloženi</a:t>
            </a:r>
            <a:r>
              <a:rPr lang="en-US" dirty="0"/>
              <a:t> </a:t>
            </a:r>
            <a:r>
              <a:rPr lang="en-US" dirty="0" err="1"/>
              <a:t>Izmjeanama</a:t>
            </a:r>
            <a:r>
              <a:rPr lang="en-US" dirty="0"/>
              <a:t> </a:t>
            </a:r>
            <a:r>
              <a:rPr lang="en-US" dirty="0" err="1"/>
              <a:t>i</a:t>
            </a:r>
            <a:r>
              <a:rPr lang="en-US" dirty="0"/>
              <a:t> </a:t>
            </a:r>
            <a:r>
              <a:rPr lang="en-US" dirty="0" err="1"/>
              <a:t>dopunama</a:t>
            </a:r>
            <a:r>
              <a:rPr lang="en-US" dirty="0"/>
              <a:t> </a:t>
            </a:r>
            <a:r>
              <a:rPr lang="en-US" dirty="0" err="1"/>
              <a:t>ZOIEiVUK</a:t>
            </a:r>
            <a:r>
              <a:rPr lang="en-US" dirty="0"/>
              <a:t> </a:t>
            </a:r>
            <a:r>
              <a:rPr lang="en-US" dirty="0" err="1"/>
              <a:t>neučinkovit</a:t>
            </a:r>
            <a:r>
              <a:rPr lang="en-US" dirty="0"/>
              <a:t>, </a:t>
            </a:r>
            <a:r>
              <a:rPr lang="en-US" dirty="0" err="1"/>
              <a:t>neizvjesnog</a:t>
            </a:r>
            <a:r>
              <a:rPr lang="en-US" dirty="0"/>
              <a:t> </a:t>
            </a:r>
            <a:r>
              <a:rPr lang="en-US" dirty="0" err="1"/>
              <a:t>ishoda</a:t>
            </a:r>
            <a:r>
              <a:rPr lang="en-US" dirty="0"/>
              <a:t> </a:t>
            </a:r>
            <a:r>
              <a:rPr lang="en-US" dirty="0" err="1"/>
              <a:t>i</a:t>
            </a:r>
            <a:r>
              <a:rPr lang="en-US" dirty="0"/>
              <a:t> </a:t>
            </a:r>
            <a:r>
              <a:rPr lang="en-US" dirty="0" err="1"/>
              <a:t>skup</a:t>
            </a:r>
            <a:r>
              <a:rPr lang="en-US" dirty="0"/>
              <a:t> </a:t>
            </a:r>
            <a:r>
              <a:rPr lang="en-US" dirty="0" err="1"/>
              <a:t>za</a:t>
            </a:r>
            <a:r>
              <a:rPr lang="en-US" dirty="0"/>
              <a:t> investiture</a:t>
            </a:r>
            <a:endParaRPr lang="hr-HR" dirty="0"/>
          </a:p>
          <a:p>
            <a:pPr marL="285750" indent="-285750" algn="just"/>
            <a:endParaRPr lang="hr-HR" dirty="0"/>
          </a:p>
          <a:p>
            <a:pPr marL="285750" indent="-285750" algn="just"/>
            <a:r>
              <a:rPr lang="en-US" dirty="0" err="1"/>
              <a:t>smanjiti</a:t>
            </a:r>
            <a:r>
              <a:rPr lang="en-US" dirty="0"/>
              <a:t> </a:t>
            </a:r>
            <a:r>
              <a:rPr lang="en-US" dirty="0" err="1"/>
              <a:t>vanporezna</a:t>
            </a:r>
            <a:r>
              <a:rPr lang="en-US" dirty="0"/>
              <a:t> </a:t>
            </a:r>
            <a:r>
              <a:rPr lang="en-US" dirty="0" err="1"/>
              <a:t>davanja</a:t>
            </a:r>
            <a:r>
              <a:rPr lang="en-US" dirty="0"/>
              <a:t> </a:t>
            </a:r>
            <a:r>
              <a:rPr lang="en-US" dirty="0" err="1"/>
              <a:t>gospodarstvu</a:t>
            </a:r>
            <a:r>
              <a:rPr lang="en-US" dirty="0"/>
              <a:t>, </a:t>
            </a:r>
            <a:r>
              <a:rPr lang="en-US" dirty="0" err="1"/>
              <a:t>ukloniti</a:t>
            </a:r>
            <a:r>
              <a:rPr lang="en-US" dirty="0"/>
              <a:t> </a:t>
            </a:r>
            <a:r>
              <a:rPr lang="en-US" dirty="0" err="1"/>
              <a:t>administativne</a:t>
            </a:r>
            <a:r>
              <a:rPr lang="en-US" dirty="0"/>
              <a:t> </a:t>
            </a:r>
            <a:r>
              <a:rPr lang="en-US" dirty="0" err="1"/>
              <a:t>barijere</a:t>
            </a:r>
            <a:r>
              <a:rPr lang="en-US" dirty="0"/>
              <a:t> </a:t>
            </a:r>
            <a:r>
              <a:rPr lang="en-US" dirty="0" err="1"/>
              <a:t>i</a:t>
            </a:r>
            <a:r>
              <a:rPr lang="en-US" dirty="0"/>
              <a:t> </a:t>
            </a:r>
            <a:r>
              <a:rPr lang="en-US" dirty="0" err="1"/>
              <a:t>stvoriti</a:t>
            </a:r>
            <a:r>
              <a:rPr lang="en-US" dirty="0"/>
              <a:t> “</a:t>
            </a:r>
            <a:r>
              <a:rPr lang="en-US" dirty="0" err="1"/>
              <a:t>bussines</a:t>
            </a:r>
            <a:r>
              <a:rPr lang="en-US" dirty="0"/>
              <a:t> friendly </a:t>
            </a:r>
            <a:r>
              <a:rPr lang="en-US" dirty="0" err="1"/>
              <a:t>okruženje</a:t>
            </a:r>
            <a:r>
              <a:rPr lang="en-US" dirty="0"/>
              <a:t>” </a:t>
            </a:r>
            <a:endParaRPr lang="hr-HR" dirty="0"/>
          </a:p>
          <a:p>
            <a:pPr marL="285750" lvl="0" indent="-285750" algn="just"/>
            <a:endParaRPr lang="hr-HR" dirty="0"/>
          </a:p>
          <a:p>
            <a:pPr marL="285750" lvl="0" indent="-285750" algn="just"/>
            <a:r>
              <a:rPr lang="en-US" dirty="0" err="1"/>
              <a:t>izjednačiti</a:t>
            </a:r>
            <a:r>
              <a:rPr lang="en-US" dirty="0"/>
              <a:t> </a:t>
            </a:r>
            <a:r>
              <a:rPr lang="hr-HR" dirty="0"/>
              <a:t>regulatorni </a:t>
            </a:r>
            <a:r>
              <a:rPr lang="en-US" dirty="0"/>
              <a:t>status RHE </a:t>
            </a:r>
            <a:r>
              <a:rPr lang="en-US" dirty="0" err="1"/>
              <a:t>i</a:t>
            </a:r>
            <a:r>
              <a:rPr lang="en-US" dirty="0"/>
              <a:t> </a:t>
            </a:r>
            <a:r>
              <a:rPr lang="en-US" dirty="0" err="1"/>
              <a:t>drugih</a:t>
            </a:r>
            <a:r>
              <a:rPr lang="en-US" dirty="0"/>
              <a:t> </a:t>
            </a:r>
            <a:r>
              <a:rPr lang="en-US" dirty="0" err="1"/>
              <a:t>spremišta</a:t>
            </a:r>
            <a:r>
              <a:rPr lang="en-US" dirty="0"/>
              <a:t> </a:t>
            </a:r>
            <a:r>
              <a:rPr lang="en-US" dirty="0" err="1"/>
              <a:t>energije</a:t>
            </a:r>
            <a:r>
              <a:rPr lang="en-US" dirty="0"/>
              <a:t> </a:t>
            </a:r>
            <a:r>
              <a:rPr lang="en-US" dirty="0" err="1"/>
              <a:t>sa</a:t>
            </a:r>
            <a:r>
              <a:rPr lang="en-US" dirty="0"/>
              <a:t> </a:t>
            </a:r>
            <a:r>
              <a:rPr lang="en-US" dirty="0" err="1"/>
              <a:t>zemljama</a:t>
            </a:r>
            <a:r>
              <a:rPr lang="en-US" dirty="0"/>
              <a:t> u </a:t>
            </a:r>
            <a:r>
              <a:rPr lang="en-US" dirty="0" err="1"/>
              <a:t>okruženju</a:t>
            </a:r>
            <a:r>
              <a:rPr lang="en-US" dirty="0"/>
              <a:t> </a:t>
            </a:r>
            <a:r>
              <a:rPr lang="en-US" dirty="0" err="1"/>
              <a:t>kako</a:t>
            </a:r>
            <a:r>
              <a:rPr lang="en-US" dirty="0"/>
              <a:t> </a:t>
            </a:r>
            <a:r>
              <a:rPr lang="en-US" dirty="0" err="1"/>
              <a:t>bismo</a:t>
            </a:r>
            <a:r>
              <a:rPr lang="en-US" dirty="0"/>
              <a:t> </a:t>
            </a:r>
            <a:r>
              <a:rPr lang="en-US" dirty="0" err="1"/>
              <a:t>ih</a:t>
            </a:r>
            <a:r>
              <a:rPr lang="en-US" dirty="0"/>
              <a:t> </a:t>
            </a:r>
            <a:r>
              <a:rPr lang="en-US" dirty="0" err="1"/>
              <a:t>učinili</a:t>
            </a:r>
            <a:r>
              <a:rPr lang="en-US" dirty="0"/>
              <a:t> </a:t>
            </a:r>
            <a:r>
              <a:rPr lang="en-US" dirty="0" err="1"/>
              <a:t>konkurentnima</a:t>
            </a:r>
            <a:r>
              <a:rPr lang="en-US" dirty="0"/>
              <a:t> u </a:t>
            </a:r>
            <a:r>
              <a:rPr lang="en-US" dirty="0" err="1"/>
              <a:t>pružanju</a:t>
            </a:r>
            <a:r>
              <a:rPr lang="en-US" dirty="0"/>
              <a:t> </a:t>
            </a:r>
            <a:r>
              <a:rPr lang="en-US" dirty="0" err="1"/>
              <a:t>usluga</a:t>
            </a:r>
            <a:r>
              <a:rPr lang="en-US" dirty="0"/>
              <a:t> </a:t>
            </a:r>
            <a:r>
              <a:rPr lang="en-US" dirty="0" err="1"/>
              <a:t>sustavu</a:t>
            </a:r>
            <a:endParaRPr lang="hr-HR" dirty="0"/>
          </a:p>
          <a:p>
            <a:pPr marL="285750" lvl="0" indent="-285750" algn="just"/>
            <a:endParaRPr lang="hr-HR" dirty="0"/>
          </a:p>
          <a:p>
            <a:pPr marL="0" indent="0" algn="just">
              <a:buNone/>
            </a:pPr>
            <a:endParaRPr lang="hr-HR" b="1" dirty="0"/>
          </a:p>
          <a:p>
            <a:pPr algn="just"/>
            <a:endParaRPr lang="hr-HR" dirty="0">
              <a:solidFill>
                <a:srgbClr val="002060"/>
              </a:solidFill>
            </a:endParaRP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431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V. PRIJEDLOZI O KOJIMA BI TREBALO RASPRAVITI U KONTEKSTU RAZDOBLJA DO 2030.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fontScale="47500" lnSpcReduction="20000"/>
          </a:bodyPr>
          <a:lstStyle/>
          <a:p>
            <a:pPr marL="285750" lvl="0" indent="-285750" algn="just"/>
            <a:r>
              <a:rPr lang="en-US" dirty="0" err="1"/>
              <a:t>omogućiti</a:t>
            </a:r>
            <a:r>
              <a:rPr lang="en-US" dirty="0"/>
              <a:t> </a:t>
            </a:r>
            <a:r>
              <a:rPr lang="en-US" dirty="0" err="1"/>
              <a:t>svim</a:t>
            </a:r>
            <a:r>
              <a:rPr lang="en-US" dirty="0"/>
              <a:t> </a:t>
            </a:r>
            <a:r>
              <a:rPr lang="en-US" dirty="0" err="1"/>
              <a:t>obnovljivim</a:t>
            </a:r>
            <a:r>
              <a:rPr lang="en-US" dirty="0"/>
              <a:t> </a:t>
            </a:r>
            <a:r>
              <a:rPr lang="en-US" dirty="0" err="1"/>
              <a:t>izvorima</a:t>
            </a:r>
            <a:r>
              <a:rPr lang="en-US" dirty="0"/>
              <a:t> </a:t>
            </a:r>
            <a:r>
              <a:rPr lang="en-US" dirty="0" err="1"/>
              <a:t>energije</a:t>
            </a:r>
            <a:r>
              <a:rPr lang="en-US" dirty="0"/>
              <a:t> </a:t>
            </a:r>
            <a:r>
              <a:rPr lang="en-US" dirty="0" err="1"/>
              <a:t>što</a:t>
            </a:r>
            <a:r>
              <a:rPr lang="en-US" dirty="0"/>
              <a:t> </a:t>
            </a:r>
            <a:r>
              <a:rPr lang="en-US" dirty="0" err="1"/>
              <a:t>jednostavniji</a:t>
            </a:r>
            <a:r>
              <a:rPr lang="en-US" dirty="0"/>
              <a:t>, </a:t>
            </a:r>
            <a:r>
              <a:rPr lang="en-US" dirty="0" err="1"/>
              <a:t>brži</a:t>
            </a:r>
            <a:r>
              <a:rPr lang="en-US" dirty="0"/>
              <a:t> </a:t>
            </a:r>
            <a:r>
              <a:rPr lang="en-US" dirty="0" err="1"/>
              <a:t>i</a:t>
            </a:r>
            <a:r>
              <a:rPr lang="en-US" dirty="0"/>
              <a:t> </a:t>
            </a:r>
            <a:r>
              <a:rPr lang="en-US" dirty="0" err="1"/>
              <a:t>jeftiniji</a:t>
            </a:r>
            <a:r>
              <a:rPr lang="en-US" dirty="0"/>
              <a:t> </a:t>
            </a:r>
            <a:r>
              <a:rPr lang="en-US" dirty="0" err="1"/>
              <a:t>ulazak</a:t>
            </a:r>
            <a:r>
              <a:rPr lang="en-US" dirty="0"/>
              <a:t> u </a:t>
            </a:r>
            <a:r>
              <a:rPr lang="en-US" dirty="0" err="1"/>
              <a:t>sustav</a:t>
            </a:r>
            <a:r>
              <a:rPr lang="en-US" dirty="0"/>
              <a:t> </a:t>
            </a:r>
            <a:r>
              <a:rPr lang="en-US" dirty="0" err="1"/>
              <a:t>jamstva</a:t>
            </a:r>
            <a:r>
              <a:rPr lang="en-US" dirty="0"/>
              <a:t> </a:t>
            </a:r>
            <a:r>
              <a:rPr lang="en-US" dirty="0" err="1"/>
              <a:t>podrijetla</a:t>
            </a:r>
            <a:r>
              <a:rPr lang="en-US" dirty="0"/>
              <a:t> </a:t>
            </a:r>
            <a:endParaRPr lang="hr-HR" dirty="0"/>
          </a:p>
          <a:p>
            <a:pPr marL="285750" lvl="0" indent="-285750" algn="just"/>
            <a:endParaRPr lang="hr-HR" dirty="0"/>
          </a:p>
          <a:p>
            <a:pPr marL="285750" lvl="0" indent="-285750" algn="just"/>
            <a:r>
              <a:rPr lang="en-US" dirty="0" err="1"/>
              <a:t>prodajom</a:t>
            </a:r>
            <a:r>
              <a:rPr lang="en-US" dirty="0"/>
              <a:t> </a:t>
            </a:r>
            <a:r>
              <a:rPr lang="en-US" dirty="0" err="1"/>
              <a:t>jamstava</a:t>
            </a:r>
            <a:r>
              <a:rPr lang="en-US" dirty="0"/>
              <a:t> </a:t>
            </a:r>
            <a:r>
              <a:rPr lang="en-US" dirty="0" err="1"/>
              <a:t>podrijetla</a:t>
            </a:r>
            <a:r>
              <a:rPr lang="en-US" dirty="0"/>
              <a:t> </a:t>
            </a:r>
            <a:r>
              <a:rPr lang="en-US" dirty="0" err="1"/>
              <a:t>na</a:t>
            </a:r>
            <a:r>
              <a:rPr lang="en-US" dirty="0"/>
              <a:t> </a:t>
            </a:r>
            <a:r>
              <a:rPr lang="en-US" dirty="0" err="1"/>
              <a:t>dražbama</a:t>
            </a:r>
            <a:r>
              <a:rPr lang="en-US" dirty="0"/>
              <a:t> </a:t>
            </a:r>
            <a:r>
              <a:rPr lang="en-US" dirty="0" err="1"/>
              <a:t>puniti</a:t>
            </a:r>
            <a:r>
              <a:rPr lang="en-US" dirty="0"/>
              <a:t> fond </a:t>
            </a:r>
            <a:r>
              <a:rPr lang="en-US" dirty="0" err="1"/>
              <a:t>za</a:t>
            </a:r>
            <a:r>
              <a:rPr lang="en-US" dirty="0"/>
              <a:t> </a:t>
            </a:r>
            <a:r>
              <a:rPr lang="en-US" dirty="0" err="1"/>
              <a:t>razvoj</a:t>
            </a:r>
            <a:r>
              <a:rPr lang="en-US" dirty="0"/>
              <a:t> OIE </a:t>
            </a:r>
            <a:endParaRPr lang="hr-HR" dirty="0"/>
          </a:p>
          <a:p>
            <a:pPr marL="285750" lvl="0" indent="-285750" algn="just"/>
            <a:endParaRPr lang="hr-HR" dirty="0"/>
          </a:p>
          <a:p>
            <a:pPr marL="285750" lvl="0" indent="-285750" algn="just"/>
            <a:r>
              <a:rPr lang="hr-HR" dirty="0"/>
              <a:t>podupirati projekte za korištenje OIE u ranoj fazi i na taj način umanjiti rizike potpora vezano uz otkup energije iz OI</a:t>
            </a:r>
          </a:p>
          <a:p>
            <a:pPr marL="285750" lvl="0" indent="-285750" algn="just"/>
            <a:endParaRPr lang="hr-HR" dirty="0"/>
          </a:p>
          <a:p>
            <a:pPr marL="285750" lvl="0" indent="-285750" algn="just"/>
            <a:r>
              <a:rPr lang="hr-HR" dirty="0"/>
              <a:t>kod zajedničkih projekata među državama članicama (karakter međudržavnih ugovora) voditi računa o životnom vijeku postrojenja i „zajedničkoj </a:t>
            </a:r>
            <a:r>
              <a:rPr lang="hr-HR" dirty="0" err="1"/>
              <a:t>dekomisiji</a:t>
            </a:r>
            <a:r>
              <a:rPr lang="hr-HR" dirty="0"/>
              <a:t> postrojenja” kako po isteku životnog vijeka ne bi (p)ostala problem i trošak zemlje u kojoj se postrojenje gradi (nalazi) odnosno zemlje s dobrom „sirovinskom bazom”, a slabim investicijskim potencijalom. Taj je rizik posebno prisutan kod VUK većih snaga, a kod ostalih se smanjuje „prelaskom velikih tehnologija u male”. </a:t>
            </a:r>
          </a:p>
          <a:p>
            <a:pPr marL="285750" lvl="0" indent="-285750" algn="just"/>
            <a:endParaRPr lang="hr-HR" dirty="0"/>
          </a:p>
          <a:p>
            <a:pPr marL="285750" lvl="0" indent="-285750" algn="just"/>
            <a:r>
              <a:rPr lang="hr-HR" dirty="0"/>
              <a:t>operacionalizirati </a:t>
            </a:r>
            <a:r>
              <a:rPr lang="en-US" dirty="0" err="1"/>
              <a:t>odgovornost</a:t>
            </a:r>
            <a:r>
              <a:rPr lang="en-US" dirty="0"/>
              <a:t> OIE </a:t>
            </a:r>
            <a:r>
              <a:rPr lang="en-US" dirty="0" err="1"/>
              <a:t>za</a:t>
            </a:r>
            <a:r>
              <a:rPr lang="en-US" dirty="0"/>
              <a:t> </a:t>
            </a:r>
            <a:r>
              <a:rPr lang="en-US" dirty="0" err="1"/>
              <a:t>planiranje</a:t>
            </a:r>
            <a:r>
              <a:rPr lang="en-US" dirty="0"/>
              <a:t> </a:t>
            </a:r>
            <a:r>
              <a:rPr lang="en-US" dirty="0" err="1"/>
              <a:t>i</a:t>
            </a:r>
            <a:r>
              <a:rPr lang="en-US" dirty="0"/>
              <a:t> </a:t>
            </a:r>
            <a:r>
              <a:rPr lang="en-US" dirty="0" err="1"/>
              <a:t>odstupanje</a:t>
            </a:r>
            <a:r>
              <a:rPr lang="en-US" dirty="0"/>
              <a:t> </a:t>
            </a:r>
            <a:endParaRPr lang="hr-HR" dirty="0"/>
          </a:p>
          <a:p>
            <a:pPr marL="285750" lvl="0" indent="-285750" algn="just"/>
            <a:endParaRPr lang="hr-HR" dirty="0"/>
          </a:p>
          <a:p>
            <a:pPr marL="285750" lvl="0" indent="-285750" algn="just"/>
            <a:r>
              <a:rPr lang="en-US" dirty="0" err="1"/>
              <a:t>jačati</a:t>
            </a:r>
            <a:r>
              <a:rPr lang="en-US" dirty="0"/>
              <a:t> </a:t>
            </a:r>
            <a:r>
              <a:rPr lang="en-US" dirty="0" err="1"/>
              <a:t>pametne</a:t>
            </a:r>
            <a:r>
              <a:rPr lang="en-US" dirty="0"/>
              <a:t> </a:t>
            </a:r>
            <a:r>
              <a:rPr lang="en-US" dirty="0" err="1"/>
              <a:t>mreže</a:t>
            </a:r>
            <a:r>
              <a:rPr lang="en-US" dirty="0"/>
              <a:t> </a:t>
            </a:r>
            <a:r>
              <a:rPr lang="en-US" dirty="0" err="1"/>
              <a:t>i</a:t>
            </a:r>
            <a:r>
              <a:rPr lang="en-US" dirty="0"/>
              <a:t> </a:t>
            </a:r>
            <a:r>
              <a:rPr lang="en-US" dirty="0" err="1"/>
              <a:t>težiti</a:t>
            </a:r>
            <a:r>
              <a:rPr lang="en-US" dirty="0"/>
              <a:t> </a:t>
            </a:r>
            <a:r>
              <a:rPr lang="en-US" dirty="0" err="1"/>
              <a:t>satnom</a:t>
            </a:r>
            <a:r>
              <a:rPr lang="en-US" dirty="0"/>
              <a:t> </a:t>
            </a:r>
            <a:r>
              <a:rPr lang="en-US" dirty="0" err="1"/>
              <a:t>obračunavanju</a:t>
            </a:r>
            <a:r>
              <a:rPr lang="en-US" dirty="0"/>
              <a:t> </a:t>
            </a:r>
            <a:r>
              <a:rPr lang="en-US" dirty="0" err="1"/>
              <a:t>potrošnje</a:t>
            </a:r>
            <a:r>
              <a:rPr lang="en-US" dirty="0"/>
              <a:t> </a:t>
            </a:r>
            <a:r>
              <a:rPr lang="en-US" dirty="0" err="1"/>
              <a:t>što</a:t>
            </a:r>
            <a:r>
              <a:rPr lang="en-US" dirty="0"/>
              <a:t> je </a:t>
            </a:r>
            <a:r>
              <a:rPr lang="en-US" dirty="0" err="1"/>
              <a:t>najbolja</a:t>
            </a:r>
            <a:r>
              <a:rPr lang="en-US" dirty="0"/>
              <a:t> </a:t>
            </a:r>
            <a:r>
              <a:rPr lang="en-US" dirty="0" err="1"/>
              <a:t>mjera</a:t>
            </a:r>
            <a:r>
              <a:rPr lang="en-US" dirty="0"/>
              <a:t> </a:t>
            </a:r>
            <a:r>
              <a:rPr lang="en-US" dirty="0" err="1"/>
              <a:t>za</a:t>
            </a:r>
            <a:r>
              <a:rPr lang="en-US" dirty="0"/>
              <a:t> </a:t>
            </a:r>
            <a:r>
              <a:rPr lang="en-US" dirty="0" err="1"/>
              <a:t>krajnje</a:t>
            </a:r>
            <a:r>
              <a:rPr lang="en-US" dirty="0"/>
              <a:t> </a:t>
            </a:r>
            <a:r>
              <a:rPr lang="en-US" dirty="0" err="1"/>
              <a:t>potrošače</a:t>
            </a:r>
            <a:r>
              <a:rPr lang="en-US" dirty="0"/>
              <a:t> da </a:t>
            </a:r>
            <a:r>
              <a:rPr lang="en-US" dirty="0" err="1"/>
              <a:t>promjene</a:t>
            </a:r>
            <a:r>
              <a:rPr lang="en-US" dirty="0"/>
              <a:t> </a:t>
            </a:r>
            <a:r>
              <a:rPr lang="en-US" dirty="0" err="1"/>
              <a:t>način</a:t>
            </a:r>
            <a:r>
              <a:rPr lang="en-US" dirty="0"/>
              <a:t> </a:t>
            </a:r>
            <a:r>
              <a:rPr lang="en-US" dirty="0" err="1"/>
              <a:t>promišljanja</a:t>
            </a:r>
            <a:r>
              <a:rPr lang="en-US" dirty="0"/>
              <a:t> </a:t>
            </a:r>
            <a:r>
              <a:rPr lang="en-US" dirty="0" err="1"/>
              <a:t>i</a:t>
            </a:r>
            <a:r>
              <a:rPr lang="en-US" dirty="0"/>
              <a:t> </a:t>
            </a:r>
            <a:r>
              <a:rPr lang="en-US" dirty="0" err="1"/>
              <a:t>ostvare</a:t>
            </a:r>
            <a:r>
              <a:rPr lang="en-US" dirty="0"/>
              <a:t> </a:t>
            </a:r>
            <a:r>
              <a:rPr lang="en-US" dirty="0" err="1"/>
              <a:t>uštede</a:t>
            </a:r>
            <a:r>
              <a:rPr lang="en-US" dirty="0"/>
              <a:t> (</a:t>
            </a:r>
            <a:r>
              <a:rPr lang="en-US" dirty="0" err="1"/>
              <a:t>npr</a:t>
            </a:r>
            <a:r>
              <a:rPr lang="en-US" dirty="0"/>
              <a:t>. </a:t>
            </a:r>
            <a:r>
              <a:rPr lang="en-US" dirty="0" err="1"/>
              <a:t>pametni</a:t>
            </a:r>
            <a:r>
              <a:rPr lang="en-US" dirty="0"/>
              <a:t> </a:t>
            </a:r>
            <a:r>
              <a:rPr lang="en-US" dirty="0" err="1"/>
              <a:t>uređaji</a:t>
            </a:r>
            <a:r>
              <a:rPr lang="en-US" dirty="0"/>
              <a:t> </a:t>
            </a:r>
            <a:r>
              <a:rPr lang="en-US" dirty="0" err="1"/>
              <a:t>što</a:t>
            </a:r>
            <a:r>
              <a:rPr lang="en-US" dirty="0"/>
              <a:t> se </a:t>
            </a:r>
            <a:r>
              <a:rPr lang="en-US" dirty="0" err="1"/>
              <a:t>tiče</a:t>
            </a:r>
            <a:r>
              <a:rPr lang="en-US" dirty="0"/>
              <a:t>  </a:t>
            </a:r>
            <a:r>
              <a:rPr lang="en-US" dirty="0" err="1"/>
              <a:t>spremnika</a:t>
            </a:r>
            <a:r>
              <a:rPr lang="en-US" dirty="0"/>
              <a:t> topline </a:t>
            </a:r>
            <a:r>
              <a:rPr lang="en-US" dirty="0" err="1"/>
              <a:t>i</a:t>
            </a:r>
            <a:r>
              <a:rPr lang="en-US" dirty="0"/>
              <a:t> </a:t>
            </a:r>
            <a:r>
              <a:rPr lang="en-US" dirty="0" err="1"/>
              <a:t>dizalice</a:t>
            </a:r>
            <a:r>
              <a:rPr lang="en-US" dirty="0"/>
              <a:t> topline </a:t>
            </a:r>
            <a:r>
              <a:rPr lang="en-US" dirty="0" err="1"/>
              <a:t>koji</a:t>
            </a:r>
            <a:r>
              <a:rPr lang="en-US" dirty="0"/>
              <a:t> </a:t>
            </a:r>
            <a:r>
              <a:rPr lang="en-US" dirty="0" err="1"/>
              <a:t>koriste</a:t>
            </a:r>
            <a:r>
              <a:rPr lang="en-US" dirty="0"/>
              <a:t> </a:t>
            </a:r>
            <a:r>
              <a:rPr lang="en-US" dirty="0" err="1"/>
              <a:t>vrijeme</a:t>
            </a:r>
            <a:r>
              <a:rPr lang="en-US" dirty="0"/>
              <a:t> </a:t>
            </a:r>
            <a:r>
              <a:rPr lang="en-US" dirty="0" err="1"/>
              <a:t>niskih</a:t>
            </a:r>
            <a:r>
              <a:rPr lang="en-US" dirty="0"/>
              <a:t> </a:t>
            </a:r>
            <a:r>
              <a:rPr lang="en-US" dirty="0" err="1"/>
              <a:t>ili</a:t>
            </a:r>
            <a:r>
              <a:rPr lang="en-US" dirty="0"/>
              <a:t> </a:t>
            </a:r>
            <a:r>
              <a:rPr lang="en-US" dirty="0" err="1"/>
              <a:t>negativnih</a:t>
            </a:r>
            <a:r>
              <a:rPr lang="en-US" dirty="0"/>
              <a:t> </a:t>
            </a:r>
            <a:r>
              <a:rPr lang="en-US" dirty="0" err="1"/>
              <a:t>cijena</a:t>
            </a:r>
            <a:r>
              <a:rPr lang="en-US" dirty="0"/>
              <a:t> </a:t>
            </a:r>
            <a:r>
              <a:rPr lang="en-US" dirty="0" err="1"/>
              <a:t>električne</a:t>
            </a:r>
            <a:r>
              <a:rPr lang="en-US" dirty="0"/>
              <a:t> </a:t>
            </a:r>
            <a:r>
              <a:rPr lang="en-US" dirty="0" err="1"/>
              <a:t>energije</a:t>
            </a:r>
            <a:r>
              <a:rPr lang="en-US" dirty="0"/>
              <a:t>)</a:t>
            </a:r>
            <a:r>
              <a:rPr lang="hr-HR" dirty="0"/>
              <a:t>. Operateri distribucijskog sustava dolaze u fokus pozornosti. </a:t>
            </a:r>
          </a:p>
          <a:p>
            <a:pPr marL="285750" indent="-285750" algn="just"/>
            <a:endParaRPr lang="hr-HR" dirty="0"/>
          </a:p>
          <a:p>
            <a:pPr marL="285750" indent="-285750" algn="just"/>
            <a:r>
              <a:rPr lang="en-US" dirty="0" err="1"/>
              <a:t>ubrzati</a:t>
            </a:r>
            <a:r>
              <a:rPr lang="en-US" dirty="0"/>
              <a:t> </a:t>
            </a:r>
            <a:r>
              <a:rPr lang="en-US" dirty="0" err="1"/>
              <a:t>sa</a:t>
            </a:r>
            <a:r>
              <a:rPr lang="en-US" dirty="0"/>
              <a:t> </a:t>
            </a:r>
            <a:r>
              <a:rPr lang="en-US" dirty="0" err="1"/>
              <a:t>spremnicima</a:t>
            </a:r>
            <a:r>
              <a:rPr lang="en-US" dirty="0"/>
              <a:t> </a:t>
            </a:r>
            <a:r>
              <a:rPr lang="en-US" dirty="0" err="1"/>
              <a:t>energije</a:t>
            </a:r>
            <a:r>
              <a:rPr lang="en-US" dirty="0"/>
              <a:t> (pa </a:t>
            </a:r>
            <a:r>
              <a:rPr lang="en-US" dirty="0" err="1"/>
              <a:t>makar</a:t>
            </a:r>
            <a:r>
              <a:rPr lang="en-US" dirty="0"/>
              <a:t> topline) </a:t>
            </a:r>
            <a:r>
              <a:rPr lang="en-US" dirty="0" err="1"/>
              <a:t>i</a:t>
            </a:r>
            <a:r>
              <a:rPr lang="en-US" dirty="0"/>
              <a:t> </a:t>
            </a:r>
            <a:r>
              <a:rPr lang="en-US" dirty="0" err="1"/>
              <a:t>dizalicama</a:t>
            </a:r>
            <a:r>
              <a:rPr lang="en-US" dirty="0"/>
              <a:t> topline u </a:t>
            </a:r>
            <a:r>
              <a:rPr lang="en-US" dirty="0" err="1"/>
              <a:t>turističkim</a:t>
            </a:r>
            <a:r>
              <a:rPr lang="en-US" dirty="0"/>
              <a:t> </a:t>
            </a:r>
            <a:r>
              <a:rPr lang="en-US" dirty="0" err="1"/>
              <a:t>kompleskima</a:t>
            </a:r>
            <a:endParaRPr lang="hr-HR" dirty="0"/>
          </a:p>
          <a:p>
            <a:pPr marL="285750" indent="-285750" algn="just"/>
            <a:endParaRPr lang="hr-HR" dirty="0"/>
          </a:p>
          <a:p>
            <a:pPr algn="just"/>
            <a:endParaRPr lang="hr-HR" dirty="0"/>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3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27584" y="48323"/>
            <a:ext cx="6912768" cy="969963"/>
          </a:xfrm>
        </p:spPr>
        <p:txBody>
          <a:bodyPr>
            <a:noAutofit/>
          </a:body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600" b="1" spc="-100" dirty="0">
                <a:latin typeface="Arial" pitchFamily="34" charset="0"/>
                <a:cs typeface="Arial" pitchFamily="34" charset="0"/>
              </a:rPr>
              <a:t/>
            </a:r>
            <a:br>
              <a:rPr lang="hr-HR" sz="1600" b="1" spc="-100" dirty="0">
                <a:latin typeface="Arial" pitchFamily="34" charset="0"/>
                <a:cs typeface="Arial" pitchFamily="34" charset="0"/>
              </a:rPr>
            </a:br>
            <a:r>
              <a:rPr lang="hr-HR" sz="1800" b="1" spc="-100" dirty="0">
                <a:latin typeface="Arial" pitchFamily="34" charset="0"/>
                <a:cs typeface="Arial" pitchFamily="34" charset="0"/>
              </a:rPr>
              <a:t/>
            </a:r>
            <a:br>
              <a:rPr lang="hr-HR" sz="1800" b="1" spc="-10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sp>
        <p:nvSpPr>
          <p:cNvPr id="12" name="Content Placeholder 11"/>
          <p:cNvSpPr>
            <a:spLocks noGrp="1"/>
          </p:cNvSpPr>
          <p:nvPr>
            <p:ph idx="4294967295"/>
          </p:nvPr>
        </p:nvSpPr>
        <p:spPr>
          <a:xfrm>
            <a:off x="-10533" y="1052736"/>
            <a:ext cx="9144000" cy="5445125"/>
          </a:xfrm>
          <a:ln>
            <a:solidFill>
              <a:schemeClr val="bg1"/>
            </a:solidFill>
          </a:ln>
        </p:spPr>
        <p:txBody>
          <a:bodyPr>
            <a:normAutofit fontScale="92500" lnSpcReduction="20000"/>
          </a:bodyPr>
          <a:lstStyle/>
          <a:p>
            <a:pPr marL="0" indent="0" algn="ctr">
              <a:buNone/>
            </a:pPr>
            <a:r>
              <a:rPr lang="hr-HR" b="1" dirty="0"/>
              <a:t>SADRŽAJ IZLAGANJA</a:t>
            </a:r>
          </a:p>
          <a:p>
            <a:pPr marL="0" indent="0" algn="ctr">
              <a:buNone/>
            </a:pPr>
            <a:endParaRPr lang="hr-HR" sz="1100" b="1" dirty="0"/>
          </a:p>
          <a:p>
            <a:pPr marL="514350" indent="-514350" algn="just">
              <a:buFont typeface="+mj-lt"/>
              <a:buAutoNum type="romanUcPeriod"/>
            </a:pPr>
            <a:r>
              <a:rPr lang="hr-HR" sz="2000" dirty="0"/>
              <a:t>Događanja vezano uz OIE u razdoblju 2015.-2018. (Europski kontekst) </a:t>
            </a:r>
          </a:p>
          <a:p>
            <a:pPr marL="514350" indent="-514350" algn="just">
              <a:buFont typeface="+mj-lt"/>
              <a:buAutoNum type="romanUcPeriod"/>
            </a:pPr>
            <a:endParaRPr lang="hr-HR" sz="2000" dirty="0"/>
          </a:p>
          <a:p>
            <a:pPr marL="514350" indent="-514350" algn="just">
              <a:buFont typeface="+mj-lt"/>
              <a:buAutoNum type="romanUcPeriod"/>
            </a:pPr>
            <a:r>
              <a:rPr lang="hr-HR" sz="2000" dirty="0"/>
              <a:t>Događanja vezano uz OIE u razdoblju 2015.-2018. (Hrvatski kontekst)</a:t>
            </a:r>
          </a:p>
          <a:p>
            <a:pPr marL="514350" indent="-514350" algn="just">
              <a:buFont typeface="+mj-lt"/>
              <a:buAutoNum type="romanUcPeriod"/>
            </a:pPr>
            <a:endParaRPr lang="hr-HR" sz="2000" dirty="0"/>
          </a:p>
          <a:p>
            <a:pPr marL="514350" indent="-514350" algn="just">
              <a:buFont typeface="+mj-lt"/>
              <a:buAutoNum type="romanUcPeriod"/>
            </a:pPr>
            <a:r>
              <a:rPr lang="hr-HR" sz="2000" dirty="0"/>
              <a:t>Što donosi prijedlog RED II (</a:t>
            </a:r>
            <a:r>
              <a:rPr lang="hr-HR" sz="2000" i="1" dirty="0"/>
              <a:t>Prijedlog </a:t>
            </a:r>
            <a:r>
              <a:rPr lang="nb-NO" sz="2000" i="1" dirty="0"/>
              <a:t>DIREKTIVE EUROPSKOG PARLAMENTA I VIJEĆA</a:t>
            </a:r>
            <a:r>
              <a:rPr lang="hr-HR" sz="2000" i="1" dirty="0"/>
              <a:t> o promicanju uporabe energije iz obnovljivih izvora (preinaka)</a:t>
            </a:r>
            <a:r>
              <a:rPr lang="hr-HR" sz="2000" dirty="0"/>
              <a:t>) bitno za promišljanje o energetskoj i klimatskoj politici Republike Hrvatske </a:t>
            </a:r>
          </a:p>
          <a:p>
            <a:pPr marL="514350" indent="-514350" algn="just">
              <a:buFont typeface="+mj-lt"/>
              <a:buAutoNum type="romanUcPeriod"/>
            </a:pPr>
            <a:endParaRPr lang="hr-HR" sz="2000" dirty="0"/>
          </a:p>
          <a:p>
            <a:pPr marL="514350" indent="-514350" algn="just">
              <a:buFont typeface="+mj-lt"/>
              <a:buAutoNum type="romanUcPeriod"/>
            </a:pPr>
            <a:r>
              <a:rPr lang="hr-HR" sz="2000" dirty="0"/>
              <a:t>Specifičnosti u RH te veza RED i pitanja s područja zaštite okoliša i prirode </a:t>
            </a:r>
          </a:p>
          <a:p>
            <a:pPr marL="514350" indent="-514350" algn="just">
              <a:buFont typeface="+mj-lt"/>
              <a:buAutoNum type="romanUcPeriod"/>
            </a:pPr>
            <a:endParaRPr lang="hr-HR" sz="2000" dirty="0"/>
          </a:p>
          <a:p>
            <a:pPr marL="514350" indent="-514350" algn="just">
              <a:buFont typeface="+mj-lt"/>
              <a:buAutoNum type="romanUcPeriod"/>
            </a:pPr>
            <a:r>
              <a:rPr lang="hr-HR" sz="2000" dirty="0"/>
              <a:t>Prijedlozi o kojima bi trebalo raspraviti u kontekstu razdoblja do 2030.  </a:t>
            </a:r>
          </a:p>
          <a:p>
            <a:pPr marL="514350" indent="-514350" algn="just">
              <a:buFont typeface="+mj-lt"/>
              <a:buAutoNum type="romanUcPeriod"/>
            </a:pPr>
            <a:endParaRPr lang="hr-HR" sz="2000" dirty="0"/>
          </a:p>
          <a:p>
            <a:pPr marL="514350" indent="-514350" algn="just">
              <a:buFont typeface="+mj-lt"/>
              <a:buAutoNum type="romanUcPeriod"/>
            </a:pPr>
            <a:r>
              <a:rPr lang="hr-HR" sz="2000" dirty="0"/>
              <a:t>Planiranje novih proizvodnih visokoučinkovitih </a:t>
            </a:r>
            <a:r>
              <a:rPr lang="hr-HR" sz="2000" dirty="0" err="1"/>
              <a:t>kogeneracija</a:t>
            </a:r>
            <a:r>
              <a:rPr lang="hr-HR" sz="2000" dirty="0"/>
              <a:t> u svijetlu EU trendova i zahtjeva otvorenog tržišta  </a:t>
            </a:r>
          </a:p>
          <a:p>
            <a:pPr marL="514350" indent="-514350" algn="just">
              <a:buFont typeface="+mj-lt"/>
              <a:buAutoNum type="romanUcPeriod"/>
            </a:pPr>
            <a:endParaRPr lang="hr-HR" sz="2000" dirty="0"/>
          </a:p>
          <a:p>
            <a:pPr marL="514350" indent="-514350" algn="just">
              <a:buFont typeface="+mj-lt"/>
              <a:buAutoNum type="romanUcPeriod"/>
            </a:pPr>
            <a:r>
              <a:rPr lang="hr-HR" sz="2000" dirty="0"/>
              <a:t>Umjesto zaključka </a:t>
            </a:r>
          </a:p>
        </p:txBody>
      </p:sp>
      <p:cxnSp>
        <p:nvCxnSpPr>
          <p:cNvPr id="7" name="Straight Connector 6"/>
          <p:cNvCxnSpPr/>
          <p:nvPr/>
        </p:nvCxnSpPr>
        <p:spPr>
          <a:xfrm>
            <a:off x="-36091" y="803810"/>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57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V. PRIJEDLOZI O KOJIMA BI TREBALO RASPRAVITI U KONTEKSTU RAZDOBLJA DO 2030.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340768"/>
            <a:ext cx="8949260" cy="5067944"/>
          </a:xfrm>
        </p:spPr>
        <p:txBody>
          <a:bodyPr>
            <a:normAutofit/>
          </a:bodyPr>
          <a:lstStyle/>
          <a:p>
            <a:pPr marL="0" indent="0">
              <a:buNone/>
            </a:pPr>
            <a:endParaRPr lang="hr-HR" sz="1800" dirty="0"/>
          </a:p>
          <a:p>
            <a:pPr marL="0" indent="0">
              <a:buNone/>
            </a:pPr>
            <a:endParaRPr lang="hr-HR" sz="1800" dirty="0"/>
          </a:p>
          <a:p>
            <a:pPr marL="0" indent="0">
              <a:buNone/>
            </a:pPr>
            <a:endParaRPr lang="hr-HR"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661719168"/>
              </p:ext>
            </p:extLst>
          </p:nvPr>
        </p:nvGraphicFramePr>
        <p:xfrm>
          <a:off x="107500" y="1268760"/>
          <a:ext cx="8949262" cy="5472608"/>
        </p:xfrm>
        <a:graphic>
          <a:graphicData uri="http://schemas.openxmlformats.org/drawingml/2006/table">
            <a:tbl>
              <a:tblPr firstRow="1" bandRow="1">
                <a:tableStyleId>{5C22544A-7EE6-4342-B048-85BDC9FD1C3A}</a:tableStyleId>
              </a:tblPr>
              <a:tblGrid>
                <a:gridCol w="4474631">
                  <a:extLst>
                    <a:ext uri="{9D8B030D-6E8A-4147-A177-3AD203B41FA5}">
                      <a16:colId xmlns="" xmlns:a16="http://schemas.microsoft.com/office/drawing/2014/main" val="20000"/>
                    </a:ext>
                  </a:extLst>
                </a:gridCol>
                <a:gridCol w="4474631">
                  <a:extLst>
                    <a:ext uri="{9D8B030D-6E8A-4147-A177-3AD203B41FA5}">
                      <a16:colId xmlns="" xmlns:a16="http://schemas.microsoft.com/office/drawing/2014/main" val="20001"/>
                    </a:ext>
                  </a:extLst>
                </a:gridCol>
              </a:tblGrid>
              <a:tr h="684076">
                <a:tc>
                  <a:txBody>
                    <a:bodyPr/>
                    <a:lstStyle/>
                    <a:p>
                      <a:r>
                        <a:rPr lang="hr-HR" sz="1200" dirty="0"/>
                        <a:t>SCENARIJ</a:t>
                      </a:r>
                      <a:r>
                        <a:rPr lang="hr-HR" sz="1200" baseline="0" dirty="0"/>
                        <a:t> 1 IZ ZELENE KNJIGE ZA ENERGETSKU STRATEGIJU RH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SCENARIJ</a:t>
                      </a:r>
                      <a:r>
                        <a:rPr lang="hr-HR" sz="1200" baseline="0" dirty="0"/>
                        <a:t> 2 IZ ZELENE KNJIGE ZA ENERGETSKU STRATEGIJU RH</a:t>
                      </a:r>
                      <a:endParaRPr lang="hr-HR" sz="1200" dirty="0"/>
                    </a:p>
                  </a:txBody>
                  <a:tcPr/>
                </a:tc>
                <a:extLst>
                  <a:ext uri="{0D108BD9-81ED-4DB2-BD59-A6C34878D82A}">
                    <a16:rowId xmlns="" xmlns:a16="http://schemas.microsoft.com/office/drawing/2014/main" val="10000"/>
                  </a:ext>
                </a:extLst>
              </a:tr>
              <a:tr h="4788532">
                <a:tc gridSpan="2">
                  <a:txBody>
                    <a:bodyPr/>
                    <a:lstStyle/>
                    <a:p>
                      <a:pPr algn="just"/>
                      <a:r>
                        <a:rPr lang="hr-HR" sz="1200" kern="1200" dirty="0">
                          <a:solidFill>
                            <a:schemeClr val="dk1"/>
                          </a:solidFill>
                          <a:effectLst/>
                          <a:latin typeface="+mn-lt"/>
                          <a:ea typeface="+mn-ea"/>
                          <a:cs typeface="+mn-cs"/>
                        </a:rPr>
                        <a:t>Što bi se moglo dogoditi ukoliko zemlja članica ne ispuni ciljeve za udio energije iz OI u konačnoj nacionalnoj bruto potrošnji koje si postavi kroz </a:t>
                      </a:r>
                      <a:r>
                        <a:rPr lang="hr-HR" sz="1200" i="1" kern="1200" dirty="0">
                          <a:solidFill>
                            <a:schemeClr val="dk1"/>
                          </a:solidFill>
                          <a:effectLst/>
                          <a:latin typeface="+mn-lt"/>
                          <a:ea typeface="+mn-ea"/>
                          <a:cs typeface="+mn-cs"/>
                        </a:rPr>
                        <a:t>Nacionalne planove integrirane energetske i klimatske politike</a:t>
                      </a:r>
                      <a:r>
                        <a:rPr lang="hr-HR" sz="1200" kern="1200" dirty="0">
                          <a:solidFill>
                            <a:schemeClr val="dk1"/>
                          </a:solidFill>
                          <a:effectLst/>
                          <a:latin typeface="+mn-lt"/>
                          <a:ea typeface="+mn-ea"/>
                          <a:cs typeface="+mn-cs"/>
                        </a:rPr>
                        <a:t> o kojima se </a:t>
                      </a:r>
                      <a:r>
                        <a:rPr lang="hr-HR" sz="1200" kern="1200" dirty="0" err="1">
                          <a:solidFill>
                            <a:schemeClr val="dk1"/>
                          </a:solidFill>
                          <a:effectLst/>
                          <a:latin typeface="+mn-lt"/>
                          <a:ea typeface="+mn-ea"/>
                          <a:cs typeface="+mn-cs"/>
                        </a:rPr>
                        <a:t>notificira</a:t>
                      </a:r>
                      <a:r>
                        <a:rPr lang="hr-HR" sz="1200" kern="1200" dirty="0">
                          <a:solidFill>
                            <a:schemeClr val="dk1"/>
                          </a:solidFill>
                          <a:effectLst/>
                          <a:latin typeface="+mn-lt"/>
                          <a:ea typeface="+mn-ea"/>
                          <a:cs typeface="+mn-cs"/>
                        </a:rPr>
                        <a:t> Europska komisija?  </a:t>
                      </a:r>
                    </a:p>
                    <a:p>
                      <a:pPr algn="just"/>
                      <a:r>
                        <a:rPr lang="hr-HR" sz="1200" kern="1200" dirty="0">
                          <a:solidFill>
                            <a:schemeClr val="dk1"/>
                          </a:solidFill>
                          <a:effectLst/>
                          <a:latin typeface="+mn-lt"/>
                          <a:ea typeface="+mn-ea"/>
                          <a:cs typeface="+mn-cs"/>
                        </a:rPr>
                        <a:t> </a:t>
                      </a:r>
                    </a:p>
                    <a:p>
                      <a:pPr algn="just"/>
                      <a:r>
                        <a:rPr lang="hr-HR" sz="1200" b="1" i="1" kern="1200" dirty="0">
                          <a:solidFill>
                            <a:schemeClr val="dk1"/>
                          </a:solidFill>
                          <a:effectLst/>
                          <a:latin typeface="+mn-lt"/>
                          <a:ea typeface="+mn-ea"/>
                          <a:cs typeface="+mn-cs"/>
                        </a:rPr>
                        <a:t>Prijedlog RED II </a:t>
                      </a:r>
                      <a:r>
                        <a:rPr lang="hr-HR" sz="1200" kern="1200" dirty="0">
                          <a:solidFill>
                            <a:schemeClr val="dk1"/>
                          </a:solidFill>
                          <a:effectLst/>
                          <a:latin typeface="+mn-lt"/>
                          <a:ea typeface="+mn-ea"/>
                          <a:cs typeface="+mn-cs"/>
                        </a:rPr>
                        <a:t>je samo jedan od segmenta tzv. „zimskog paketa“ kojega je potrebno gledati cjelovito, a taj cjeloviti, integralni i interdisciplinarni pristup nažalost često izostaje u Republici Hrvatskoj. Tako je </a:t>
                      </a:r>
                      <a:r>
                        <a:rPr lang="hr-HR" sz="1200" i="1" kern="1200" dirty="0">
                          <a:solidFill>
                            <a:schemeClr val="dk1"/>
                          </a:solidFill>
                          <a:effectLst/>
                          <a:latin typeface="+mn-lt"/>
                          <a:ea typeface="+mn-ea"/>
                          <a:cs typeface="+mn-cs"/>
                        </a:rPr>
                        <a:t>prijedlog RED II </a:t>
                      </a:r>
                      <a:r>
                        <a:rPr lang="hr-HR" sz="1200" kern="1200" dirty="0">
                          <a:solidFill>
                            <a:schemeClr val="dk1"/>
                          </a:solidFill>
                          <a:effectLst/>
                          <a:latin typeface="+mn-lt"/>
                          <a:ea typeface="+mn-ea"/>
                          <a:cs typeface="+mn-cs"/>
                        </a:rPr>
                        <a:t>potrebno sagledavati u sprezi sa </a:t>
                      </a:r>
                      <a:r>
                        <a:rPr lang="hr-HR" sz="1200" b="1" i="1" kern="1200" dirty="0">
                          <a:solidFill>
                            <a:schemeClr val="dk1"/>
                          </a:solidFill>
                          <a:effectLst/>
                          <a:latin typeface="+mn-lt"/>
                          <a:ea typeface="+mn-ea"/>
                          <a:cs typeface="+mn-cs"/>
                        </a:rPr>
                        <a:t>Prijedlogom Uredbe o upravljanju energetskom unijom</a:t>
                      </a:r>
                      <a:r>
                        <a:rPr lang="hr-HR" sz="1200" b="1" kern="1200" dirty="0">
                          <a:solidFill>
                            <a:schemeClr val="dk1"/>
                          </a:solidFill>
                          <a:effectLst/>
                          <a:latin typeface="+mn-lt"/>
                          <a:ea typeface="+mn-ea"/>
                          <a:cs typeface="+mn-cs"/>
                        </a:rPr>
                        <a:t> </a:t>
                      </a:r>
                      <a:r>
                        <a:rPr lang="hr-HR" sz="1200" kern="1200" dirty="0">
                          <a:solidFill>
                            <a:schemeClr val="dk1"/>
                          </a:solidFill>
                          <a:effectLst/>
                          <a:latin typeface="+mn-lt"/>
                          <a:ea typeface="+mn-ea"/>
                          <a:cs typeface="+mn-cs"/>
                        </a:rPr>
                        <a:t>(također u sklopu „zimskog paketa“ iz studenoga 2016.) iz koje donosimo izvadak s komentarom: </a:t>
                      </a:r>
                    </a:p>
                    <a:p>
                      <a:pPr algn="just"/>
                      <a:r>
                        <a:rPr lang="hr-HR" sz="1200" kern="1200" dirty="0">
                          <a:solidFill>
                            <a:schemeClr val="dk1"/>
                          </a:solidFill>
                          <a:effectLst/>
                          <a:latin typeface="+mn-lt"/>
                          <a:ea typeface="+mn-ea"/>
                          <a:cs typeface="+mn-cs"/>
                        </a:rPr>
                        <a:t> </a:t>
                      </a:r>
                    </a:p>
                    <a:p>
                      <a:pPr algn="just"/>
                      <a:r>
                        <a:rPr lang="hr-HR" sz="1200" kern="1200" dirty="0">
                          <a:solidFill>
                            <a:schemeClr val="dk1"/>
                          </a:solidFill>
                          <a:effectLst/>
                          <a:latin typeface="+mn-lt"/>
                          <a:ea typeface="+mn-ea"/>
                          <a:cs typeface="+mn-cs"/>
                        </a:rPr>
                        <a:t>„</a:t>
                      </a:r>
                      <a:r>
                        <a:rPr lang="hr-HR" sz="1200" i="1" kern="1200" dirty="0">
                          <a:solidFill>
                            <a:schemeClr val="dk1"/>
                          </a:solidFill>
                          <a:effectLst/>
                          <a:latin typeface="+mn-lt"/>
                          <a:ea typeface="+mn-ea"/>
                          <a:cs typeface="+mn-cs"/>
                        </a:rPr>
                        <a:t>Ako država članica ne zadrži osnovni udio energije iz obnovljivih izvora u bruto konačnoj potrošnji energije iz članka 3. stavka 3. [preinaka Direktive 2009/28/EZ</a:t>
                      </a:r>
                      <a:r>
                        <a:rPr lang="hr-HR" sz="1200" kern="1200" dirty="0">
                          <a:solidFill>
                            <a:schemeClr val="dk1"/>
                          </a:solidFill>
                          <a:effectLst/>
                          <a:latin typeface="+mn-lt"/>
                          <a:ea typeface="+mn-ea"/>
                          <a:cs typeface="+mn-cs"/>
                        </a:rPr>
                        <a:t> (</a:t>
                      </a:r>
                      <a:r>
                        <a:rPr lang="hr-HR" sz="1200" b="1" u="sng" kern="1200" dirty="0">
                          <a:solidFill>
                            <a:schemeClr val="dk1"/>
                          </a:solidFill>
                          <a:effectLst/>
                          <a:latin typeface="+mn-lt"/>
                          <a:ea typeface="+mn-ea"/>
                          <a:cs typeface="+mn-cs"/>
                        </a:rPr>
                        <a:t>to je zapravo prijedlog RED II</a:t>
                      </a:r>
                      <a:r>
                        <a:rPr lang="hr-HR" sz="1200" kern="1200" dirty="0">
                          <a:solidFill>
                            <a:schemeClr val="dk1"/>
                          </a:solidFill>
                          <a:effectLst/>
                          <a:latin typeface="+mn-lt"/>
                          <a:ea typeface="+mn-ea"/>
                          <a:cs typeface="+mn-cs"/>
                        </a:rPr>
                        <a:t>)  </a:t>
                      </a:r>
                      <a:r>
                        <a:rPr lang="hr-HR" sz="1200" i="1" kern="1200" dirty="0">
                          <a:solidFill>
                            <a:schemeClr val="dk1"/>
                          </a:solidFill>
                          <a:effectLst/>
                          <a:latin typeface="+mn-lt"/>
                          <a:ea typeface="+mn-ea"/>
                          <a:cs typeface="+mn-cs"/>
                        </a:rPr>
                        <a:t>kako je predložena u COM(2016) 767] od 2021. na dalje, predmetna država članica osigurava pokrivanje preostale razlike do osnovnog udjela davanjem financijskog doprinosa platformi za financiranje iz točke (c) prvog podstavka. Za potrebe ovog podstavka i točke (c) prvog podstavka, države članice mogu iskoristiti svoje prihode od godišnjih emisijskih jedinica u skladu s Direktivom 2003/87/EZ.“  </a:t>
                      </a:r>
                      <a:endParaRPr lang="hr-HR" sz="1200" kern="1200" dirty="0">
                        <a:solidFill>
                          <a:schemeClr val="dk1"/>
                        </a:solidFill>
                        <a:effectLst/>
                        <a:latin typeface="+mn-lt"/>
                        <a:ea typeface="+mn-ea"/>
                        <a:cs typeface="+mn-cs"/>
                      </a:endParaRPr>
                    </a:p>
                    <a:p>
                      <a:pPr algn="just"/>
                      <a:r>
                        <a:rPr lang="hr-HR" sz="1200" b="1" kern="1200" dirty="0">
                          <a:solidFill>
                            <a:schemeClr val="dk1"/>
                          </a:solidFill>
                          <a:effectLst/>
                          <a:latin typeface="+mn-lt"/>
                          <a:ea typeface="+mn-ea"/>
                          <a:cs typeface="+mn-cs"/>
                        </a:rPr>
                        <a:t>Komentar: </a:t>
                      </a:r>
                      <a:endParaRPr lang="hr-HR" sz="1200" kern="1200" dirty="0">
                        <a:solidFill>
                          <a:schemeClr val="dk1"/>
                        </a:solidFill>
                        <a:effectLst/>
                        <a:latin typeface="+mn-lt"/>
                        <a:ea typeface="+mn-ea"/>
                        <a:cs typeface="+mn-cs"/>
                      </a:endParaRPr>
                    </a:p>
                    <a:p>
                      <a:pPr algn="just"/>
                      <a:r>
                        <a:rPr lang="hr-HR" sz="1200" kern="1200" dirty="0">
                          <a:solidFill>
                            <a:schemeClr val="dk1"/>
                          </a:solidFill>
                          <a:effectLst/>
                          <a:latin typeface="+mn-lt"/>
                          <a:ea typeface="+mn-ea"/>
                          <a:cs typeface="+mn-cs"/>
                        </a:rPr>
                        <a:t>Dakle, ukoliko neka zemlja članica ne ispuni ciljeve za </a:t>
                      </a:r>
                      <a:r>
                        <a:rPr lang="hr-HR" sz="1200" b="1" kern="1200" dirty="0">
                          <a:solidFill>
                            <a:schemeClr val="dk1"/>
                          </a:solidFill>
                          <a:effectLst/>
                          <a:latin typeface="+mn-lt"/>
                          <a:ea typeface="+mn-ea"/>
                          <a:cs typeface="+mn-cs"/>
                        </a:rPr>
                        <a:t>udio energije iz OI u konačnoj bruto potrošnji energije </a:t>
                      </a:r>
                      <a:r>
                        <a:rPr lang="hr-HR" sz="1200" kern="1200" dirty="0">
                          <a:solidFill>
                            <a:schemeClr val="dk1"/>
                          </a:solidFill>
                          <a:effectLst/>
                          <a:latin typeface="+mn-lt"/>
                          <a:ea typeface="+mn-ea"/>
                          <a:cs typeface="+mn-cs"/>
                        </a:rPr>
                        <a:t>postaje uplatitelj u financijsku platformu (postaje tzv. „</a:t>
                      </a:r>
                      <a:r>
                        <a:rPr lang="hr-HR" sz="1200" kern="1200" dirty="0" err="1">
                          <a:solidFill>
                            <a:schemeClr val="dk1"/>
                          </a:solidFill>
                          <a:effectLst/>
                          <a:latin typeface="+mn-lt"/>
                          <a:ea typeface="+mn-ea"/>
                          <a:cs typeface="+mn-cs"/>
                        </a:rPr>
                        <a:t>permanent</a:t>
                      </a:r>
                      <a:r>
                        <a:rPr lang="hr-HR" sz="1200" kern="1200" dirty="0">
                          <a:solidFill>
                            <a:schemeClr val="dk1"/>
                          </a:solidFill>
                          <a:effectLst/>
                          <a:latin typeface="+mn-lt"/>
                          <a:ea typeface="+mn-ea"/>
                          <a:cs typeface="+mn-cs"/>
                        </a:rPr>
                        <a:t> </a:t>
                      </a:r>
                      <a:r>
                        <a:rPr lang="hr-HR" sz="1200" kern="1200" dirty="0" err="1">
                          <a:solidFill>
                            <a:schemeClr val="dk1"/>
                          </a:solidFill>
                          <a:effectLst/>
                          <a:latin typeface="+mn-lt"/>
                          <a:ea typeface="+mn-ea"/>
                          <a:cs typeface="+mn-cs"/>
                        </a:rPr>
                        <a:t>payer</a:t>
                      </a:r>
                      <a:r>
                        <a:rPr lang="hr-HR" sz="1200" kern="1200" dirty="0">
                          <a:solidFill>
                            <a:schemeClr val="dk1"/>
                          </a:solidFill>
                          <a:effectLst/>
                          <a:latin typeface="+mn-lt"/>
                          <a:ea typeface="+mn-ea"/>
                          <a:cs typeface="+mn-cs"/>
                        </a:rPr>
                        <a:t>“), unatoč boljim rezultatima za udio energije iz OI u konačnoj nacionalnoj bruto potrošnji energije od nekih bogatijih zemalja koje su dale i još uvijek daju znatno veći doprinos emisijama stakleničkih plinova (povećavaju intenzitet klimatskih promjena). Ova se odredba doduše odnosi na zadržavanje zadanog udjela energije iz OI u konačnoj bruto potrošnji energije (nacionalni ciljevi za 2020.) nakon 2021., ali s obzirom da se ciljevi za udio energije iz OI sukladno prijedlogu RED II ipak zadaju kroz nacionalne </a:t>
                      </a:r>
                      <a:r>
                        <a:rPr lang="hr-HR" sz="1200" i="1" kern="1200" dirty="0">
                          <a:solidFill>
                            <a:schemeClr val="dk1"/>
                          </a:solidFill>
                          <a:effectLst/>
                          <a:latin typeface="+mn-lt"/>
                          <a:ea typeface="+mn-ea"/>
                          <a:cs typeface="+mn-cs"/>
                        </a:rPr>
                        <a:t>Planove integrirane klimatske i energetske politike</a:t>
                      </a:r>
                      <a:r>
                        <a:rPr lang="hr-HR" sz="1200" kern="1200" dirty="0">
                          <a:solidFill>
                            <a:schemeClr val="dk1"/>
                          </a:solidFill>
                          <a:effectLst/>
                          <a:latin typeface="+mn-lt"/>
                          <a:ea typeface="+mn-ea"/>
                          <a:cs typeface="+mn-cs"/>
                        </a:rPr>
                        <a:t>, za očekivati je i u razdoblju koje predstoji primjenu istog mehanizma za zemlje koje postave, a ne dostignu zadane ciljeve.  </a:t>
                      </a:r>
                    </a:p>
                    <a:p>
                      <a:pPr algn="just"/>
                      <a:r>
                        <a:rPr lang="hr-HR" sz="1200" kern="1200" dirty="0">
                          <a:solidFill>
                            <a:schemeClr val="dk1"/>
                          </a:solidFill>
                          <a:effectLst/>
                          <a:latin typeface="+mn-lt"/>
                          <a:ea typeface="+mn-ea"/>
                          <a:cs typeface="+mn-cs"/>
                        </a:rPr>
                        <a:t>RH je zemlja čiji je BDP ispod 60 % od prosjeka EU te i u tom smislu za razdoblje 2021.-2030. može zauzeti poziciju da je već dala rani doprinos (u razdoblju do 2020.) zajedničkom cilju-</a:t>
                      </a:r>
                      <a:r>
                        <a:rPr lang="hr-HR" sz="1200" kern="1200" baseline="0" dirty="0">
                          <a:solidFill>
                            <a:schemeClr val="dk1"/>
                          </a:solidFill>
                          <a:effectLst/>
                          <a:latin typeface="+mn-lt"/>
                          <a:ea typeface="+mn-ea"/>
                          <a:cs typeface="+mn-cs"/>
                        </a:rPr>
                        <a:t> No</a:t>
                      </a:r>
                      <a:r>
                        <a:rPr lang="hr-HR" sz="1200" kern="1200" dirty="0">
                          <a:solidFill>
                            <a:schemeClr val="dk1"/>
                          </a:solidFill>
                          <a:effectLst/>
                          <a:latin typeface="+mn-lt"/>
                          <a:ea typeface="+mn-ea"/>
                          <a:cs typeface="+mn-cs"/>
                        </a:rPr>
                        <a:t>vac iz te platforme se onda raspoređuje po drugom ključu s osnovnim ciljem da se postigne zajednički cilj EU. Zajednički cilj će biti postignut (u smislu smanjenja emisija stakleničkih plinova i smanjenja ovisnosti o ruskim, američkim i inim energentima), ali financijski učinci oslobađanja tog potencijala će biti prilično neravnomjerno raspoređeni na prostoru Unije. </a:t>
                      </a:r>
                    </a:p>
                  </a:txBody>
                  <a:tcPr/>
                </a:tc>
                <a:tc hMerge="1">
                  <a:txBody>
                    <a:bodyPr/>
                    <a:lstStyle/>
                    <a:p>
                      <a:endParaRPr lang="hr-HR" dirty="0"/>
                    </a:p>
                  </a:txBody>
                  <a:tcPr/>
                </a:tc>
                <a:extLst>
                  <a:ext uri="{0D108BD9-81ED-4DB2-BD59-A6C34878D82A}">
                    <a16:rowId xmlns="" xmlns:a16="http://schemas.microsoft.com/office/drawing/2014/main" val="10001"/>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10" y="1517761"/>
            <a:ext cx="3640137"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791" y="1517761"/>
            <a:ext cx="352938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08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a:bodyPr>
          <a:lstStyle/>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69512" y="155679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Visokoučinkovita </a:t>
            </a:r>
            <a:r>
              <a:rPr lang="hr-HR" dirty="0" err="1" smtClean="0"/>
              <a:t>kogeneracija</a:t>
            </a:r>
            <a:r>
              <a:rPr lang="hr-HR" dirty="0" smtClean="0"/>
              <a:t> osnovne postavke kod projektiranja</a:t>
            </a:r>
            <a:endParaRPr lang="hr-HR" dirty="0"/>
          </a:p>
        </p:txBody>
      </p:sp>
      <p:sp>
        <p:nvSpPr>
          <p:cNvPr id="11" name="Rectangle 10"/>
          <p:cNvSpPr/>
          <p:nvPr/>
        </p:nvSpPr>
        <p:spPr>
          <a:xfrm>
            <a:off x="263832" y="2924944"/>
            <a:ext cx="8640960" cy="3416320"/>
          </a:xfrm>
          <a:prstGeom prst="rect">
            <a:avLst/>
          </a:prstGeom>
        </p:spPr>
        <p:txBody>
          <a:bodyPr wrap="square">
            <a:spAutoFit/>
          </a:bodyPr>
          <a:lstStyle/>
          <a:p>
            <a:pPr algn="just"/>
            <a:r>
              <a:rPr lang="hr-HR" b="1" dirty="0"/>
              <a:t>Kako postići visok stupanj djelovanja (visoku učinkovitost) uz mali investicijski trošak ?</a:t>
            </a:r>
          </a:p>
          <a:p>
            <a:pPr algn="just"/>
            <a:r>
              <a:rPr lang="hr-HR" dirty="0"/>
              <a:t>Cilj projektiranja novih postrojenja je postići najnižu cijenu investicije uz najveći stupanj pretvorbe goriva u korisne proizvode koji idu na tržište (optimizacija troškova</a:t>
            </a:r>
            <a:r>
              <a:rPr lang="hr-HR" dirty="0" smtClean="0"/>
              <a:t>)</a:t>
            </a:r>
          </a:p>
          <a:p>
            <a:pPr algn="just"/>
            <a:endParaRPr lang="hr-HR" dirty="0"/>
          </a:p>
          <a:p>
            <a:pPr marL="285750" indent="-285750" algn="just">
              <a:buFont typeface="Arial" panose="020B0604020202020204" pitchFamily="34" charset="0"/>
              <a:buChar char="•"/>
            </a:pPr>
            <a:r>
              <a:rPr lang="hr-HR" dirty="0">
                <a:solidFill>
                  <a:srgbClr val="00B050"/>
                </a:solidFill>
              </a:rPr>
              <a:t>Prihvatljivo</a:t>
            </a:r>
            <a:r>
              <a:rPr lang="hr-HR" dirty="0"/>
              <a:t> stupanj djelovanja kojem treba težiti je 90 % što znači za 100 MW goriva dobije se 90 MW korisnih proizvoda koji idu na tržište (električna energija i ogrjevna toplina</a:t>
            </a:r>
            <a:r>
              <a:rPr lang="hr-HR" dirty="0" smtClean="0"/>
              <a:t>)</a:t>
            </a:r>
          </a:p>
          <a:p>
            <a:pPr marL="285750" indent="-285750" algn="just">
              <a:buFont typeface="Arial" panose="020B0604020202020204" pitchFamily="34" charset="0"/>
              <a:buChar char="•"/>
            </a:pPr>
            <a:endParaRPr lang="hr-HR" dirty="0"/>
          </a:p>
          <a:p>
            <a:pPr marL="285750" indent="-285750" algn="just">
              <a:buFont typeface="Arial" panose="020B0604020202020204" pitchFamily="34" charset="0"/>
              <a:buChar char="•"/>
            </a:pPr>
            <a:r>
              <a:rPr lang="hr-HR" dirty="0">
                <a:solidFill>
                  <a:srgbClr val="FF0000"/>
                </a:solidFill>
              </a:rPr>
              <a:t>Neprihvatljivo</a:t>
            </a:r>
            <a:r>
              <a:rPr lang="hr-HR" dirty="0"/>
              <a:t> stupanj djelovanja u punoj kondenzaciji bez proizvodnje toplinske energije kreće se uglavnom od 50 do 60 % ovisno o veličini plinske turbine a u prijevodu to znači da za 100 MW prirodnog plina dobijemo 50 do 60 MW električne energije uz istovremeno grijanje okoline za 50 do 40 MW.</a:t>
            </a:r>
          </a:p>
        </p:txBody>
      </p:sp>
    </p:spTree>
    <p:extLst>
      <p:ext uri="{BB962C8B-B14F-4D97-AF65-F5344CB8AC3E}">
        <p14:creationId xmlns:p14="http://schemas.microsoft.com/office/powerpoint/2010/main" val="38183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a:bodyPr>
          <a:lstStyle/>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57200" y="1600200"/>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hr-HR" sz="3400" b="1" dirty="0" smtClean="0"/>
              <a:t>Ispitivanje tržišta (električna energija)</a:t>
            </a:r>
          </a:p>
          <a:p>
            <a:pPr marL="0" indent="0" algn="just">
              <a:buFont typeface="Arial" pitchFamily="34" charset="0"/>
              <a:buNone/>
            </a:pPr>
            <a:endParaRPr lang="hr-HR" sz="3400" b="1" dirty="0" smtClean="0"/>
          </a:p>
          <a:p>
            <a:pPr algn="just"/>
            <a:r>
              <a:rPr lang="hr-HR" dirty="0" smtClean="0"/>
              <a:t>Konkurentnost cijene električne energije uspoređujući je s cijenama na burzama električne energije u bližem okruženju (HUPX)</a:t>
            </a:r>
          </a:p>
          <a:p>
            <a:pPr algn="just"/>
            <a:endParaRPr lang="hr-HR" dirty="0" smtClean="0"/>
          </a:p>
          <a:p>
            <a:pPr algn="just"/>
            <a:r>
              <a:rPr lang="hr-HR" dirty="0" smtClean="0"/>
              <a:t>Krivulja trajanja opterećenja EES RH za električnu energiju – potražnja</a:t>
            </a:r>
          </a:p>
          <a:p>
            <a:pPr algn="just"/>
            <a:endParaRPr lang="hr-HR" dirty="0" smtClean="0"/>
          </a:p>
          <a:p>
            <a:pPr algn="just"/>
            <a:r>
              <a:rPr lang="hr-HR" dirty="0" smtClean="0"/>
              <a:t>Konkurentnost visokoučinkovite </a:t>
            </a:r>
            <a:r>
              <a:rPr lang="hr-HR" dirty="0" err="1" smtClean="0"/>
              <a:t>kogeneracije</a:t>
            </a:r>
            <a:r>
              <a:rPr lang="hr-HR" dirty="0" smtClean="0"/>
              <a:t> varira tijekom dana najveća je u dnevnim režimima rada od 8 do 22:00 h kada su i cijene na burzama najveće</a:t>
            </a:r>
          </a:p>
          <a:p>
            <a:pPr algn="just"/>
            <a:endParaRPr lang="hr-HR" dirty="0" smtClean="0"/>
          </a:p>
          <a:p>
            <a:pPr algn="just"/>
            <a:r>
              <a:rPr lang="hr-HR" dirty="0" smtClean="0"/>
              <a:t>Optimalno je razdvojiti proizvodnju toplinske i električne energije u dnevnim režimima rada (akumulatori topline)</a:t>
            </a:r>
          </a:p>
          <a:p>
            <a:pPr algn="just"/>
            <a:endParaRPr lang="hr-HR" dirty="0" smtClean="0"/>
          </a:p>
          <a:p>
            <a:pPr algn="just"/>
            <a:r>
              <a:rPr lang="hr-HR" dirty="0" smtClean="0"/>
              <a:t>Visokoučinkovite </a:t>
            </a:r>
            <a:r>
              <a:rPr lang="hr-HR" dirty="0" err="1" smtClean="0"/>
              <a:t>kogeneracije</a:t>
            </a:r>
            <a:r>
              <a:rPr lang="hr-HR" dirty="0" smtClean="0"/>
              <a:t> radi konkurentnosti moraju izbjegavati noćni rad kada je cijena struje najniža. Kupci topline u idealnom slučaju opskrbljuju se u noćnom i ranojutarnjem režimu iz akumulatora topline</a:t>
            </a:r>
          </a:p>
          <a:p>
            <a:endParaRPr lang="hr-HR" dirty="0"/>
          </a:p>
        </p:txBody>
      </p:sp>
    </p:spTree>
    <p:extLst>
      <p:ext uri="{BB962C8B-B14F-4D97-AF65-F5344CB8AC3E}">
        <p14:creationId xmlns:p14="http://schemas.microsoft.com/office/powerpoint/2010/main" val="3012302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a:bodyPr>
          <a:lstStyle/>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hr-HR" sz="3100" b="1" dirty="0" smtClean="0"/>
              <a:t>Ispitivanje tržišta (toplinska energija)</a:t>
            </a:r>
          </a:p>
          <a:p>
            <a:pPr marL="0" indent="0" algn="just">
              <a:buFont typeface="Arial" pitchFamily="34" charset="0"/>
              <a:buNone/>
            </a:pPr>
            <a:endParaRPr lang="hr-HR" sz="3100" b="1" dirty="0" smtClean="0"/>
          </a:p>
          <a:p>
            <a:pPr algn="just"/>
            <a:r>
              <a:rPr lang="hr-HR" dirty="0" smtClean="0"/>
              <a:t>Konkurentnost cijene toplinske energije ovisna je o cijenama ulaznih energenata (prirodni plin), tržište toplinske energije trenutno ne postoji no u bliskoj budućnosti će se postepeno uvesti  </a:t>
            </a:r>
          </a:p>
          <a:p>
            <a:pPr algn="just"/>
            <a:endParaRPr lang="hr-HR" dirty="0" smtClean="0"/>
          </a:p>
          <a:p>
            <a:pPr algn="just"/>
            <a:r>
              <a:rPr lang="hr-HR" dirty="0" smtClean="0"/>
              <a:t>Cijene prirodnog plina za konačnog korisnika u veleprodaji trenutno su vrlo visoke (30 EUR/MWh)</a:t>
            </a:r>
          </a:p>
          <a:p>
            <a:pPr algn="just"/>
            <a:endParaRPr lang="hr-HR" dirty="0" smtClean="0"/>
          </a:p>
          <a:p>
            <a:pPr algn="just"/>
            <a:r>
              <a:rPr lang="hr-HR" dirty="0" smtClean="0"/>
              <a:t>Razlog je visoka cijena transporta 5-7 EUR/MWh (približno 20% udjela u cijeni) </a:t>
            </a:r>
            <a:r>
              <a:rPr lang="hr-HR" dirty="0" smtClean="0">
                <a:solidFill>
                  <a:srgbClr val="FF0000"/>
                </a:solidFill>
              </a:rPr>
              <a:t>regulativa?</a:t>
            </a:r>
          </a:p>
          <a:p>
            <a:pPr algn="just"/>
            <a:endParaRPr lang="hr-HR" dirty="0" smtClean="0">
              <a:solidFill>
                <a:srgbClr val="FF0000"/>
              </a:solidFill>
            </a:endParaRPr>
          </a:p>
          <a:p>
            <a:pPr algn="just"/>
            <a:r>
              <a:rPr lang="hr-HR" dirty="0" smtClean="0"/>
              <a:t>Krivulja trajanja opterećenja za toplinsku energiju – potražnja ovisi o vanjskoj temperaturi i brzini vjetra (klimatski uvjeti) osim sanitarne vode i tehnološke pare za potrebe industrijskih i procesnih postrojenja</a:t>
            </a:r>
          </a:p>
          <a:p>
            <a:endParaRPr lang="hr-HR" dirty="0" smtClean="0"/>
          </a:p>
          <a:p>
            <a:endParaRPr lang="hr-HR" dirty="0"/>
          </a:p>
        </p:txBody>
      </p:sp>
    </p:spTree>
    <p:extLst>
      <p:ext uri="{BB962C8B-B14F-4D97-AF65-F5344CB8AC3E}">
        <p14:creationId xmlns:p14="http://schemas.microsoft.com/office/powerpoint/2010/main" val="3738276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a:bodyPr>
          <a:lstStyle/>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46667" y="1268760"/>
            <a:ext cx="8229600" cy="5260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hr-HR" sz="2000" b="1" dirty="0" smtClean="0">
                <a:solidFill>
                  <a:prstClr val="black"/>
                </a:solidFill>
                <a:ea typeface="+mj-ea"/>
                <a:cs typeface="+mj-cs"/>
              </a:rPr>
              <a:t>Primjer: </a:t>
            </a:r>
            <a:r>
              <a:rPr lang="hr-HR" sz="2000" dirty="0" smtClean="0">
                <a:solidFill>
                  <a:prstClr val="black"/>
                </a:solidFill>
                <a:ea typeface="+mj-ea"/>
                <a:cs typeface="+mj-cs"/>
              </a:rPr>
              <a:t>PT SGT 600 investicija 54 mil. EUR ili 1.500 EUR/kW </a:t>
            </a:r>
            <a:br>
              <a:rPr lang="hr-HR" sz="2000" dirty="0" smtClean="0">
                <a:solidFill>
                  <a:prstClr val="black"/>
                </a:solidFill>
                <a:ea typeface="+mj-ea"/>
                <a:cs typeface="+mj-cs"/>
              </a:rPr>
            </a:br>
            <a:r>
              <a:rPr lang="hr-HR" sz="2000" dirty="0" smtClean="0">
                <a:solidFill>
                  <a:prstClr val="black"/>
                </a:solidFill>
                <a:ea typeface="+mj-ea"/>
                <a:cs typeface="+mj-cs"/>
              </a:rPr>
              <a:t>kondenzacija 50% (35 </a:t>
            </a:r>
            <a:r>
              <a:rPr lang="hr-HR" sz="2000" dirty="0" err="1" smtClean="0">
                <a:solidFill>
                  <a:prstClr val="black"/>
                </a:solidFill>
                <a:ea typeface="+mj-ea"/>
                <a:cs typeface="+mj-cs"/>
              </a:rPr>
              <a:t>MWel</a:t>
            </a:r>
            <a:r>
              <a:rPr lang="hr-HR" sz="2000" dirty="0" smtClean="0">
                <a:solidFill>
                  <a:prstClr val="black"/>
                </a:solidFill>
                <a:ea typeface="+mj-ea"/>
                <a:cs typeface="+mj-cs"/>
              </a:rPr>
              <a:t>), </a:t>
            </a:r>
            <a:r>
              <a:rPr lang="hr-HR" sz="2000" dirty="0" err="1" smtClean="0">
                <a:solidFill>
                  <a:prstClr val="black"/>
                </a:solidFill>
                <a:ea typeface="+mj-ea"/>
                <a:cs typeface="+mj-cs"/>
              </a:rPr>
              <a:t>kogeneracija</a:t>
            </a:r>
            <a:r>
              <a:rPr lang="hr-HR" sz="2000" dirty="0" smtClean="0">
                <a:solidFill>
                  <a:prstClr val="black"/>
                </a:solidFill>
                <a:ea typeface="+mj-ea"/>
                <a:cs typeface="+mj-cs"/>
              </a:rPr>
              <a:t> 87% (30MWt, 24+8MWel) ili </a:t>
            </a:r>
            <a:r>
              <a:rPr lang="hr-HR" sz="2000" dirty="0" err="1" smtClean="0">
                <a:solidFill>
                  <a:prstClr val="black"/>
                </a:solidFill>
                <a:ea typeface="+mj-ea"/>
                <a:cs typeface="+mj-cs"/>
              </a:rPr>
              <a:t>by</a:t>
            </a:r>
            <a:r>
              <a:rPr lang="hr-HR" sz="2000" dirty="0" smtClean="0">
                <a:solidFill>
                  <a:prstClr val="black"/>
                </a:solidFill>
                <a:ea typeface="+mj-ea"/>
                <a:cs typeface="+mj-cs"/>
              </a:rPr>
              <a:t>-</a:t>
            </a:r>
            <a:r>
              <a:rPr lang="hr-HR" sz="2000" dirty="0" err="1" smtClean="0">
                <a:solidFill>
                  <a:prstClr val="black"/>
                </a:solidFill>
                <a:ea typeface="+mj-ea"/>
                <a:cs typeface="+mj-cs"/>
              </a:rPr>
              <a:t>pass</a:t>
            </a:r>
            <a:r>
              <a:rPr lang="hr-HR" sz="2000" dirty="0" smtClean="0">
                <a:solidFill>
                  <a:prstClr val="black"/>
                </a:solidFill>
                <a:ea typeface="+mj-ea"/>
                <a:cs typeface="+mj-cs"/>
              </a:rPr>
              <a:t> parne turbine režim rada (39 </a:t>
            </a:r>
            <a:r>
              <a:rPr lang="hr-HR" sz="2000" dirty="0" err="1" smtClean="0">
                <a:solidFill>
                  <a:prstClr val="black"/>
                </a:solidFill>
                <a:ea typeface="+mj-ea"/>
                <a:cs typeface="+mj-cs"/>
              </a:rPr>
              <a:t>MWt</a:t>
            </a:r>
            <a:r>
              <a:rPr lang="hr-HR" sz="2000" dirty="0" smtClean="0">
                <a:solidFill>
                  <a:prstClr val="black"/>
                </a:solidFill>
                <a:ea typeface="+mj-ea"/>
                <a:cs typeface="+mj-cs"/>
              </a:rPr>
              <a:t>, 24 </a:t>
            </a:r>
            <a:r>
              <a:rPr lang="hr-HR" sz="2000" dirty="0" err="1" smtClean="0">
                <a:solidFill>
                  <a:prstClr val="black"/>
                </a:solidFill>
                <a:ea typeface="+mj-ea"/>
                <a:cs typeface="+mj-cs"/>
              </a:rPr>
              <a:t>MWel</a:t>
            </a:r>
            <a:r>
              <a:rPr lang="hr-HR" sz="2000" dirty="0" smtClean="0">
                <a:solidFill>
                  <a:prstClr val="black"/>
                </a:solidFill>
                <a:ea typeface="+mj-ea"/>
                <a:cs typeface="+mj-cs"/>
              </a:rPr>
              <a:t>)</a:t>
            </a:r>
            <a:endParaRPr lang="hr-HR" sz="2400" dirty="0" smtClean="0"/>
          </a:p>
          <a:p>
            <a:pPr marL="0" indent="0" algn="just">
              <a:buFont typeface="Arial" pitchFamily="34" charset="0"/>
              <a:buNone/>
            </a:pPr>
            <a:r>
              <a:rPr lang="hr-HR" sz="2400" dirty="0" smtClean="0">
                <a:solidFill>
                  <a:srgbClr val="FF0000"/>
                </a:solidFill>
              </a:rPr>
              <a:t>- v</a:t>
            </a:r>
            <a:r>
              <a:rPr lang="hr-HR" sz="2000" dirty="0" smtClean="0">
                <a:solidFill>
                  <a:srgbClr val="FF0000"/>
                </a:solidFill>
              </a:rPr>
              <a:t>remenski približno 1/2 godine rad u kondenzaciji (neučinkovito)</a:t>
            </a:r>
            <a:endParaRPr lang="hr-HR" sz="2000" dirty="0">
              <a:solidFill>
                <a:srgbClr val="FF0000"/>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173" y="2780928"/>
            <a:ext cx="61579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4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46667" y="1268760"/>
            <a:ext cx="8229600" cy="5289451"/>
          </a:xfrm>
        </p:spPr>
        <p:txBody>
          <a:bodyPr>
            <a:normAutofit/>
          </a:bodyPr>
          <a:lstStyle/>
          <a:p>
            <a:pPr marL="0" indent="0" algn="just">
              <a:buNone/>
            </a:pPr>
            <a:r>
              <a:rPr lang="hr-HR" sz="2000" b="1" dirty="0">
                <a:solidFill>
                  <a:prstClr val="black"/>
                </a:solidFill>
                <a:ea typeface="+mj-ea"/>
                <a:cs typeface="+mj-cs"/>
              </a:rPr>
              <a:t>Primjer: </a:t>
            </a:r>
            <a:r>
              <a:rPr lang="hr-HR" sz="2000" dirty="0">
                <a:solidFill>
                  <a:prstClr val="black"/>
                </a:solidFill>
                <a:ea typeface="+mj-ea"/>
                <a:cs typeface="+mj-cs"/>
              </a:rPr>
              <a:t>PT SGT 800-57 investicija 84 mil. EUR ili </a:t>
            </a:r>
            <a:r>
              <a:rPr lang="hr-HR" sz="2000" dirty="0" smtClean="0">
                <a:solidFill>
                  <a:prstClr val="black"/>
                </a:solidFill>
                <a:ea typeface="+mj-ea"/>
                <a:cs typeface="+mj-cs"/>
              </a:rPr>
              <a:t>1.100 </a:t>
            </a:r>
            <a:r>
              <a:rPr lang="hr-HR" sz="2000" dirty="0">
                <a:solidFill>
                  <a:prstClr val="black"/>
                </a:solidFill>
                <a:ea typeface="+mj-ea"/>
                <a:cs typeface="+mj-cs"/>
              </a:rPr>
              <a:t>EUR/kW </a:t>
            </a:r>
            <a:br>
              <a:rPr lang="hr-HR" sz="2000" dirty="0">
                <a:solidFill>
                  <a:prstClr val="black"/>
                </a:solidFill>
                <a:ea typeface="+mj-ea"/>
                <a:cs typeface="+mj-cs"/>
              </a:rPr>
            </a:br>
            <a:r>
              <a:rPr lang="hr-HR" sz="2000" dirty="0">
                <a:solidFill>
                  <a:prstClr val="black"/>
                </a:solidFill>
                <a:ea typeface="+mj-ea"/>
                <a:cs typeface="+mj-cs"/>
              </a:rPr>
              <a:t>kondenzacija 56% (78 </a:t>
            </a:r>
            <a:r>
              <a:rPr lang="hr-HR" sz="2000" dirty="0" err="1" smtClean="0">
                <a:solidFill>
                  <a:prstClr val="black"/>
                </a:solidFill>
                <a:ea typeface="+mj-ea"/>
                <a:cs typeface="+mj-cs"/>
              </a:rPr>
              <a:t>MWel</a:t>
            </a:r>
            <a:r>
              <a:rPr lang="hr-HR" sz="2000" dirty="0" smtClean="0">
                <a:solidFill>
                  <a:prstClr val="black"/>
                </a:solidFill>
                <a:ea typeface="+mj-ea"/>
                <a:cs typeface="+mj-cs"/>
              </a:rPr>
              <a:t>), </a:t>
            </a:r>
            <a:r>
              <a:rPr lang="hr-HR" sz="2000" dirty="0" err="1">
                <a:solidFill>
                  <a:prstClr val="black"/>
                </a:solidFill>
                <a:ea typeface="+mj-ea"/>
                <a:cs typeface="+mj-cs"/>
              </a:rPr>
              <a:t>kogeneracija</a:t>
            </a:r>
            <a:r>
              <a:rPr lang="hr-HR" sz="2000" dirty="0">
                <a:solidFill>
                  <a:prstClr val="black"/>
                </a:solidFill>
                <a:ea typeface="+mj-ea"/>
                <a:cs typeface="+mj-cs"/>
              </a:rPr>
              <a:t> 89% (53MWt, </a:t>
            </a:r>
            <a:r>
              <a:rPr lang="hr-HR" sz="2000" dirty="0" smtClean="0">
                <a:solidFill>
                  <a:prstClr val="black"/>
                </a:solidFill>
                <a:ea typeface="+mj-ea"/>
                <a:cs typeface="+mj-cs"/>
              </a:rPr>
              <a:t>56+17MWel) </a:t>
            </a:r>
            <a:r>
              <a:rPr lang="hr-HR" sz="2000" dirty="0">
                <a:solidFill>
                  <a:prstClr val="black"/>
                </a:solidFill>
                <a:ea typeface="+mj-ea"/>
                <a:cs typeface="+mj-cs"/>
              </a:rPr>
              <a:t>ili </a:t>
            </a:r>
            <a:r>
              <a:rPr lang="hr-HR" sz="2000" dirty="0" err="1">
                <a:solidFill>
                  <a:prstClr val="black"/>
                </a:solidFill>
                <a:ea typeface="+mj-ea"/>
                <a:cs typeface="+mj-cs"/>
              </a:rPr>
              <a:t>by</a:t>
            </a:r>
            <a:r>
              <a:rPr lang="hr-HR" sz="2000" dirty="0">
                <a:solidFill>
                  <a:prstClr val="black"/>
                </a:solidFill>
                <a:ea typeface="+mj-ea"/>
                <a:cs typeface="+mj-cs"/>
              </a:rPr>
              <a:t>-</a:t>
            </a:r>
            <a:r>
              <a:rPr lang="hr-HR" sz="2000" dirty="0" err="1">
                <a:solidFill>
                  <a:prstClr val="black"/>
                </a:solidFill>
                <a:ea typeface="+mj-ea"/>
                <a:cs typeface="+mj-cs"/>
              </a:rPr>
              <a:t>pass</a:t>
            </a:r>
            <a:r>
              <a:rPr lang="hr-HR" sz="2000" dirty="0">
                <a:solidFill>
                  <a:prstClr val="black"/>
                </a:solidFill>
                <a:ea typeface="+mj-ea"/>
                <a:cs typeface="+mj-cs"/>
              </a:rPr>
              <a:t> parne turbine režim rada (70 MWt, 56 </a:t>
            </a:r>
            <a:r>
              <a:rPr lang="hr-HR" sz="2000" dirty="0" err="1" smtClean="0">
                <a:solidFill>
                  <a:prstClr val="black"/>
                </a:solidFill>
                <a:ea typeface="+mj-ea"/>
                <a:cs typeface="+mj-cs"/>
              </a:rPr>
              <a:t>MWel</a:t>
            </a:r>
            <a:r>
              <a:rPr lang="hr-HR" sz="2000" dirty="0" smtClean="0">
                <a:solidFill>
                  <a:prstClr val="black"/>
                </a:solidFill>
                <a:ea typeface="+mj-ea"/>
                <a:cs typeface="+mj-cs"/>
              </a:rPr>
              <a:t>)</a:t>
            </a:r>
            <a:endParaRPr lang="hr-HR" sz="1600" dirty="0" smtClean="0">
              <a:solidFill>
                <a:srgbClr val="FF0000"/>
              </a:solidFill>
            </a:endParaRPr>
          </a:p>
          <a:p>
            <a:pPr algn="just">
              <a:buFontTx/>
              <a:buChar char="-"/>
            </a:pPr>
            <a:r>
              <a:rPr lang="hr-HR" sz="1600" dirty="0" smtClean="0">
                <a:solidFill>
                  <a:srgbClr val="FF0000"/>
                </a:solidFill>
              </a:rPr>
              <a:t>Vremenski preko 1/2 godine rad u kondenzaciji (neučinkovito)</a:t>
            </a:r>
          </a:p>
          <a:p>
            <a:pPr algn="just">
              <a:buFontTx/>
              <a:buChar char="-"/>
            </a:pPr>
            <a:r>
              <a:rPr lang="hr-HR" sz="1600" dirty="0" err="1" smtClean="0">
                <a:solidFill>
                  <a:srgbClr val="FF0000"/>
                </a:solidFill>
              </a:rPr>
              <a:t>Kogeneracija</a:t>
            </a:r>
            <a:r>
              <a:rPr lang="hr-HR" sz="1600" dirty="0" smtClean="0">
                <a:solidFill>
                  <a:srgbClr val="FF0000"/>
                </a:solidFill>
              </a:rPr>
              <a:t> – „zamijenjeno” 5 MWe da bi „dobili” 53 MWt</a:t>
            </a:r>
          </a:p>
          <a:p>
            <a:pPr algn="just">
              <a:buFontTx/>
              <a:buChar char="-"/>
            </a:pPr>
            <a:r>
              <a:rPr lang="hr-HR" sz="1600" dirty="0" err="1" smtClean="0">
                <a:solidFill>
                  <a:srgbClr val="FF0000"/>
                </a:solidFill>
              </a:rPr>
              <a:t>By</a:t>
            </a:r>
            <a:r>
              <a:rPr lang="hr-HR" sz="1600" dirty="0" smtClean="0">
                <a:solidFill>
                  <a:srgbClr val="FF0000"/>
                </a:solidFill>
              </a:rPr>
              <a:t>-</a:t>
            </a:r>
            <a:r>
              <a:rPr lang="hr-HR" sz="1600" dirty="0" err="1" smtClean="0">
                <a:solidFill>
                  <a:srgbClr val="FF0000"/>
                </a:solidFill>
              </a:rPr>
              <a:t>pass</a:t>
            </a:r>
            <a:r>
              <a:rPr lang="hr-HR" sz="1600" dirty="0" smtClean="0">
                <a:solidFill>
                  <a:srgbClr val="FF0000"/>
                </a:solidFill>
              </a:rPr>
              <a:t> parne turbine – „zamijenjeno” 17 MWe da bi „dobili” 17 MWt - fleksibilnost</a:t>
            </a:r>
            <a:endParaRPr lang="hr-HR" sz="1600" dirty="0">
              <a:solidFill>
                <a:srgbClr val="FF0000"/>
              </a:solidFill>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167926"/>
            <a:ext cx="5472607" cy="3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7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46667" y="1343199"/>
            <a:ext cx="8229600" cy="43691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3600" dirty="0" smtClean="0"/>
              <a:t>Optimizacija kod projektiranja postrojenja</a:t>
            </a:r>
            <a:endParaRPr lang="hr-HR" sz="36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916832"/>
            <a:ext cx="67144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41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46667" y="1268760"/>
            <a:ext cx="8229600" cy="5992812"/>
          </a:xfrm>
        </p:spPr>
        <p:txBody>
          <a:bodyPr/>
          <a:lstStyle/>
          <a:p>
            <a:pPr marL="0" indent="0" algn="just">
              <a:buNone/>
            </a:pPr>
            <a:r>
              <a:rPr lang="hr-HR" sz="2400" b="1" dirty="0" smtClean="0"/>
              <a:t>Učinkovitost </a:t>
            </a:r>
            <a:r>
              <a:rPr lang="hr-HR" sz="2400" b="1" dirty="0"/>
              <a:t>plinske turbine (primjer: 6F3)</a:t>
            </a:r>
          </a:p>
          <a:p>
            <a:pPr algn="just"/>
            <a:r>
              <a:rPr lang="hr-HR" sz="1600" dirty="0" smtClean="0"/>
              <a:t>Visoka učinkovitost postignuta optimizacijom režima rada na nazivnim teretima (70-100%)</a:t>
            </a:r>
          </a:p>
          <a:p>
            <a:pPr algn="just"/>
            <a:r>
              <a:rPr lang="hr-HR" sz="1600" dirty="0" smtClean="0"/>
              <a:t>Smanjenjem tereta na ispod 50% problemi s emisijama u okoliš i znatno smanjen stupanj djelovanja na proizvodnji električne energije</a:t>
            </a:r>
          </a:p>
          <a:p>
            <a:endParaRPr lang="hr-HR"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708920"/>
            <a:ext cx="5616624" cy="3736544"/>
          </a:xfrm>
          <a:prstGeom prst="rect">
            <a:avLst/>
          </a:prstGeom>
          <a:noFill/>
          <a:ln>
            <a:noFill/>
          </a:ln>
        </p:spPr>
      </p:pic>
    </p:spTree>
    <p:extLst>
      <p:ext uri="{BB962C8B-B14F-4D97-AF65-F5344CB8AC3E}">
        <p14:creationId xmlns:p14="http://schemas.microsoft.com/office/powerpoint/2010/main" val="4629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57200" y="1340768"/>
            <a:ext cx="8229600" cy="4785395"/>
          </a:xfrm>
        </p:spPr>
        <p:txBody>
          <a:bodyPr>
            <a:normAutofit fontScale="47500" lnSpcReduction="20000"/>
          </a:bodyPr>
          <a:lstStyle/>
          <a:p>
            <a:pPr marL="0" indent="0">
              <a:buNone/>
            </a:pPr>
            <a:r>
              <a:rPr lang="hr-HR" sz="3800" b="1" dirty="0"/>
              <a:t>Izrada mape režima rada pomoću softverskog paketa </a:t>
            </a:r>
            <a:r>
              <a:rPr lang="hr-HR" sz="3800" b="1" dirty="0" err="1" smtClean="0"/>
              <a:t>Thermoflow</a:t>
            </a:r>
            <a:endParaRPr lang="hr-HR" sz="3800" b="1" dirty="0" smtClean="0"/>
          </a:p>
          <a:p>
            <a:pPr marL="0" indent="0">
              <a:buNone/>
            </a:pPr>
            <a:endParaRPr lang="hr-HR" sz="2000" b="1" dirty="0" smtClean="0"/>
          </a:p>
          <a:p>
            <a:pPr marL="0" indent="0">
              <a:buNone/>
            </a:pPr>
            <a:endParaRPr lang="hr-HR" sz="1300" b="1" dirty="0" smtClean="0"/>
          </a:p>
          <a:p>
            <a:r>
              <a:rPr lang="hr-HR" sz="4000" dirty="0" smtClean="0"/>
              <a:t>Odabir modela postrojenja (CHP, CCGT…)</a:t>
            </a:r>
          </a:p>
          <a:p>
            <a:endParaRPr lang="hr-HR" sz="2000" dirty="0" smtClean="0"/>
          </a:p>
          <a:p>
            <a:r>
              <a:rPr lang="hr-HR" sz="4000" dirty="0" smtClean="0"/>
              <a:t>Odabir plinske turbine (plinskog motora) iz kataloga</a:t>
            </a:r>
          </a:p>
          <a:p>
            <a:endParaRPr lang="hr-HR" sz="2000" dirty="0" smtClean="0"/>
          </a:p>
          <a:p>
            <a:r>
              <a:rPr lang="hr-HR" sz="4000" dirty="0" smtClean="0"/>
              <a:t>Definiranje ulaznih podataka (gorivo, rashladna voda, karakteristike tla, klimatologija i.t.d.)</a:t>
            </a:r>
          </a:p>
          <a:p>
            <a:endParaRPr lang="hr-HR" sz="2000" dirty="0" smtClean="0"/>
          </a:p>
          <a:p>
            <a:r>
              <a:rPr lang="hr-HR" sz="4000" dirty="0" smtClean="0"/>
              <a:t>Definiranje izlaznih podataka (cijene električne i toplinske energije)</a:t>
            </a:r>
          </a:p>
          <a:p>
            <a:endParaRPr lang="hr-HR" sz="2000" dirty="0" smtClean="0"/>
          </a:p>
          <a:p>
            <a:r>
              <a:rPr lang="hr-HR" sz="4000" dirty="0" smtClean="0"/>
              <a:t>Nakon definiranja svih ulazno-izlaznih parametara i pokretanja simulacije dobije se shematski prikaz postrojenja prilagođenog tržištu</a:t>
            </a:r>
          </a:p>
          <a:p>
            <a:endParaRPr lang="hr-HR" sz="2000" dirty="0" smtClean="0"/>
          </a:p>
          <a:p>
            <a:r>
              <a:rPr lang="hr-HR" sz="4000" dirty="0" smtClean="0"/>
              <a:t>Postrojenje tada treba provjeriti u svim režimima rada od minimalnog do maksimalnog tereta do svih varijanti oduzimanja pare i proizvodnje toplinske energije.</a:t>
            </a:r>
          </a:p>
          <a:p>
            <a:endParaRPr lang="hr-HR" sz="2000" dirty="0" smtClean="0"/>
          </a:p>
          <a:p>
            <a:r>
              <a:rPr lang="hr-HR" sz="4000" dirty="0" smtClean="0"/>
              <a:t>Više stotina režima rada ponovno se pokreću u simulatoru i detaljno se provjeravaju režimi rada i time se kreira matematička mapa postrojenja u radu.</a:t>
            </a:r>
          </a:p>
          <a:p>
            <a:endParaRPr lang="hr-HR" dirty="0" smtClean="0"/>
          </a:p>
          <a:p>
            <a:endParaRPr lang="hr-HR" dirty="0"/>
          </a:p>
        </p:txBody>
      </p:sp>
    </p:spTree>
    <p:extLst>
      <p:ext uri="{BB962C8B-B14F-4D97-AF65-F5344CB8AC3E}">
        <p14:creationId xmlns:p14="http://schemas.microsoft.com/office/powerpoint/2010/main" val="47585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6423" y="1124744"/>
            <a:ext cx="9001000" cy="6195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hr-HR" sz="2000" b="1" dirty="0" smtClean="0"/>
          </a:p>
          <a:p>
            <a:r>
              <a:rPr lang="hr-HR" sz="2000" b="1" dirty="0" smtClean="0"/>
              <a:t>Primjer: </a:t>
            </a:r>
            <a:r>
              <a:rPr lang="hr-HR" sz="2000" dirty="0" smtClean="0"/>
              <a:t>shematski prikaz kondenzacijskog postrojenja na 100% tereta</a:t>
            </a:r>
            <a:endParaRPr lang="hr-HR" sz="2000" dirty="0"/>
          </a:p>
        </p:txBody>
      </p:sp>
      <p:pic>
        <p:nvPicPr>
          <p:cNvPr id="1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7503" y="1702507"/>
            <a:ext cx="87952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2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 DOGAĐANJA VEZANO UZ OIE U RAZDOBLJU 2015.-2018. (EUROPSKI KONTEKST)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196752"/>
            <a:ext cx="8949260" cy="5544616"/>
          </a:xfrm>
        </p:spPr>
        <p:txBody>
          <a:bodyPr>
            <a:normAutofit fontScale="47500" lnSpcReduction="20000"/>
          </a:bodyPr>
          <a:lstStyle/>
          <a:p>
            <a:pPr lvl="1" indent="-457200" algn="just">
              <a:buFont typeface="Arial" panose="020B0604020202020204" pitchFamily="34" charset="0"/>
              <a:buChar char="•"/>
            </a:pPr>
            <a:endParaRPr lang="hr-HR" sz="2900" b="1" dirty="0">
              <a:solidFill>
                <a:srgbClr val="002060"/>
              </a:solidFill>
            </a:endParaRPr>
          </a:p>
          <a:p>
            <a:pPr lvl="1" indent="-457200" algn="just">
              <a:buFont typeface="Arial" panose="020B0604020202020204" pitchFamily="34" charset="0"/>
              <a:buChar char="•"/>
            </a:pPr>
            <a:r>
              <a:rPr lang="hr-HR" sz="2900" b="1" dirty="0" smtClean="0"/>
              <a:t>„Plan za Energetsku uniju” </a:t>
            </a:r>
            <a:r>
              <a:rPr lang="hr-HR" sz="2900" dirty="0"/>
              <a:t>(plan pokrenut u veljači 2015.) sa svojih 5 dimenzija: </a:t>
            </a:r>
          </a:p>
          <a:p>
            <a:pPr lvl="0">
              <a:buFont typeface="Wingdings" panose="05000000000000000000" pitchFamily="2" charset="2"/>
              <a:buChar char="ü"/>
            </a:pPr>
            <a:r>
              <a:rPr lang="hr-HR" sz="2900" dirty="0"/>
              <a:t>energetska sigurnost, solidarnost i povjerenje (poziva se na ubrzanje infrastrukturnih </a:t>
            </a:r>
          </a:p>
          <a:p>
            <a:pPr marL="0" lvl="0" indent="0">
              <a:buNone/>
            </a:pPr>
            <a:r>
              <a:rPr lang="hr-HR" sz="2900" dirty="0"/>
              <a:t>         projekta, uključujući </a:t>
            </a:r>
            <a:r>
              <a:rPr lang="hr-HR" sz="2900" dirty="0" err="1"/>
              <a:t>interkonekcije</a:t>
            </a:r>
            <a:r>
              <a:rPr lang="hr-HR" sz="2900" dirty="0"/>
              <a:t>), </a:t>
            </a:r>
          </a:p>
          <a:p>
            <a:pPr lvl="0">
              <a:buFont typeface="Wingdings" panose="05000000000000000000" pitchFamily="2" charset="2"/>
              <a:buChar char="ü"/>
            </a:pPr>
            <a:r>
              <a:rPr lang="hr-HR" sz="2900" dirty="0"/>
              <a:t>potpuno integrirano europsko energetsko tržište,</a:t>
            </a:r>
          </a:p>
          <a:p>
            <a:pPr lvl="0">
              <a:buFont typeface="Wingdings" panose="05000000000000000000" pitchFamily="2" charset="2"/>
              <a:buChar char="ü"/>
            </a:pPr>
            <a:r>
              <a:rPr lang="hr-HR" sz="2900" dirty="0"/>
              <a:t>energetska učinkovitost pridonosi smanjenju potražnje, </a:t>
            </a:r>
          </a:p>
          <a:p>
            <a:pPr lvl="0">
              <a:buFont typeface="Wingdings" panose="05000000000000000000" pitchFamily="2" charset="2"/>
              <a:buChar char="ü"/>
            </a:pPr>
            <a:r>
              <a:rPr lang="hr-HR" sz="2900" dirty="0"/>
              <a:t>smanjene ugljičnog otiska gospodarstva i </a:t>
            </a:r>
          </a:p>
          <a:p>
            <a:pPr lvl="0">
              <a:buFont typeface="Wingdings" panose="05000000000000000000" pitchFamily="2" charset="2"/>
              <a:buChar char="ü"/>
            </a:pPr>
            <a:r>
              <a:rPr lang="hr-HR" sz="2900" dirty="0"/>
              <a:t>istraživanje, inovacije i konkurentnost. </a:t>
            </a:r>
          </a:p>
          <a:p>
            <a:pPr marL="0" lvl="1" algn="just"/>
            <a:endParaRPr lang="hr-HR" sz="2900" dirty="0">
              <a:solidFill>
                <a:srgbClr val="002060"/>
              </a:solidFill>
            </a:endParaRPr>
          </a:p>
          <a:p>
            <a:pPr marL="0" lvl="1" algn="just"/>
            <a:endParaRPr lang="hr-HR" sz="2900" dirty="0">
              <a:solidFill>
                <a:srgbClr val="002060"/>
              </a:solidFill>
            </a:endParaRPr>
          </a:p>
          <a:p>
            <a:pPr lvl="1" indent="-457200" algn="just">
              <a:buFont typeface="Arial" panose="020B0604020202020204" pitchFamily="34" charset="0"/>
              <a:buChar char="•"/>
            </a:pPr>
            <a:r>
              <a:rPr lang="hr-HR" sz="2900" b="1" dirty="0"/>
              <a:t>COP 21 </a:t>
            </a:r>
            <a:r>
              <a:rPr lang="hr-HR" sz="2900" dirty="0"/>
              <a:t>(</a:t>
            </a:r>
            <a:r>
              <a:rPr lang="hr-HR" sz="2900" dirty="0" err="1"/>
              <a:t>Paris</a:t>
            </a:r>
            <a:r>
              <a:rPr lang="hr-HR" sz="2900" dirty="0"/>
              <a:t>, 30.11.-11.12.2015.) – prva okolišna konvencija koja prepoznaje ljudska </a:t>
            </a:r>
          </a:p>
          <a:p>
            <a:pPr marL="285750" lvl="1" indent="0" algn="just">
              <a:buNone/>
            </a:pPr>
            <a:r>
              <a:rPr lang="hr-HR" sz="2900" dirty="0"/>
              <a:t>            prava (nastoji voditi brigu o slabije razvijenim zemljama). Daje vjetar u leđa </a:t>
            </a:r>
          </a:p>
          <a:p>
            <a:pPr marL="285750" lvl="1" indent="0" algn="just">
              <a:buNone/>
            </a:pPr>
            <a:r>
              <a:rPr lang="hr-HR" sz="2900" dirty="0"/>
              <a:t>            promišljanjima </a:t>
            </a:r>
            <a:r>
              <a:rPr lang="hr-HR" sz="2900" dirty="0" smtClean="0"/>
              <a:t>o </a:t>
            </a:r>
            <a:r>
              <a:rPr lang="hr-HR" sz="2900" dirty="0"/>
              <a:t>Energetskoj uniji. </a:t>
            </a:r>
          </a:p>
          <a:p>
            <a:pPr marL="0" lvl="1" algn="just"/>
            <a:endParaRPr lang="hr-HR" sz="2900" dirty="0">
              <a:solidFill>
                <a:srgbClr val="002060"/>
              </a:solidFill>
            </a:endParaRPr>
          </a:p>
          <a:p>
            <a:pPr lvl="1" indent="-457200" algn="just">
              <a:buFont typeface="Arial" panose="020B0604020202020204" pitchFamily="34" charset="0"/>
              <a:buChar char="•"/>
            </a:pPr>
            <a:r>
              <a:rPr lang="hr-HR" sz="2900" dirty="0"/>
              <a:t>30.11.2016. u sklopu </a:t>
            </a:r>
            <a:r>
              <a:rPr lang="hr-HR" sz="2900" b="1" dirty="0"/>
              <a:t>„zimskog paketa” („</a:t>
            </a:r>
            <a:r>
              <a:rPr lang="hr-HR" sz="2900" b="1" i="1" dirty="0"/>
              <a:t>Čista energija za sve Europljane</a:t>
            </a:r>
            <a:r>
              <a:rPr lang="hr-HR" sz="2900" dirty="0"/>
              <a:t>”) EK je objavila </a:t>
            </a:r>
          </a:p>
          <a:p>
            <a:pPr marL="0" lvl="1" indent="0" algn="just">
              <a:buNone/>
            </a:pPr>
            <a:r>
              <a:rPr lang="hr-HR" sz="2900" dirty="0">
                <a:solidFill>
                  <a:srgbClr val="002060"/>
                </a:solidFill>
              </a:rPr>
              <a:t>                   </a:t>
            </a:r>
            <a:r>
              <a:rPr lang="hr-HR" sz="2900" b="1" dirty="0">
                <a:solidFill>
                  <a:srgbClr val="FF0000"/>
                </a:solidFill>
              </a:rPr>
              <a:t>prijedlog RED II </a:t>
            </a:r>
            <a:r>
              <a:rPr lang="hr-HR" sz="2900" dirty="0"/>
              <a:t>(</a:t>
            </a:r>
            <a:r>
              <a:rPr lang="hr-HR" sz="2900" i="1" dirty="0"/>
              <a:t>revizija Direktive 2009/28/EZ o promicanju uporabe energije iz obnovljivih izvora energije</a:t>
            </a:r>
            <a:r>
              <a:rPr lang="hr-HR" sz="2900" dirty="0"/>
              <a:t>)</a:t>
            </a:r>
          </a:p>
          <a:p>
            <a:pPr marL="0" lvl="1" algn="just"/>
            <a:endParaRPr lang="hr-HR" sz="2900" dirty="0"/>
          </a:p>
          <a:p>
            <a:pPr lvl="1" indent="-457200" algn="just">
              <a:buFont typeface="Arial" panose="020B0604020202020204" pitchFamily="34" charset="0"/>
              <a:buChar char="•"/>
            </a:pPr>
            <a:r>
              <a:rPr lang="hr-HR" sz="2900" dirty="0"/>
              <a:t>prije toga u razdoblju 18.11.2015. -10.02.2016. </a:t>
            </a:r>
            <a:r>
              <a:rPr lang="hr-HR" sz="2900" b="1" dirty="0"/>
              <a:t>upitnik prema dionicima i građanima o pitanjima koje su bitne za reviziju RED</a:t>
            </a:r>
            <a:r>
              <a:rPr lang="hr-HR" sz="2900" dirty="0"/>
              <a:t>. Doprinosi raspravi su javno objavljeni: </a:t>
            </a:r>
            <a:r>
              <a:rPr lang="hr-HR" sz="2900" dirty="0">
                <a:solidFill>
                  <a:srgbClr val="002060"/>
                </a:solidFill>
                <a:hlinkClick r:id="rId2"/>
              </a:rPr>
              <a:t>https://ec.europa.eu/energy/en/consultations/preparation-new-renewable-energy-directive-period-after-2020</a:t>
            </a:r>
            <a:r>
              <a:rPr lang="hr-HR" sz="2900" dirty="0">
                <a:solidFill>
                  <a:srgbClr val="002060"/>
                </a:solidFill>
              </a:rPr>
              <a:t> </a:t>
            </a:r>
          </a:p>
          <a:p>
            <a:pPr marL="0" lvl="1" algn="just"/>
            <a:endParaRPr lang="hr-HR" sz="2900" dirty="0">
              <a:solidFill>
                <a:srgbClr val="002060"/>
              </a:solidFill>
            </a:endParaRPr>
          </a:p>
          <a:p>
            <a:pPr lvl="1" indent="-457200" algn="just">
              <a:buFont typeface="Arial" panose="020B0604020202020204" pitchFamily="34" charset="0"/>
              <a:buChar char="•"/>
            </a:pPr>
            <a:r>
              <a:rPr lang="hr-HR" sz="2900" dirty="0"/>
              <a:t>vezano uz „</a:t>
            </a:r>
            <a:r>
              <a:rPr lang="hr-HR" sz="2900" b="1" i="1" dirty="0" err="1"/>
              <a:t>the</a:t>
            </a:r>
            <a:r>
              <a:rPr lang="hr-HR" sz="2900" b="1" i="1" dirty="0"/>
              <a:t> </a:t>
            </a:r>
            <a:r>
              <a:rPr lang="hr-HR" sz="2900" b="1" i="1" dirty="0" err="1"/>
              <a:t>bioenergy</a:t>
            </a:r>
            <a:r>
              <a:rPr lang="hr-HR" sz="2900" b="1" i="1" dirty="0"/>
              <a:t> </a:t>
            </a:r>
            <a:r>
              <a:rPr lang="hr-HR" sz="2900" b="1" i="1" dirty="0" err="1"/>
              <a:t>sustainability</a:t>
            </a:r>
            <a:r>
              <a:rPr lang="hr-HR" sz="2900" b="1" i="1" dirty="0"/>
              <a:t> </a:t>
            </a:r>
            <a:r>
              <a:rPr lang="hr-HR" sz="2900" b="1" i="1" dirty="0" err="1"/>
              <a:t>policy</a:t>
            </a:r>
            <a:r>
              <a:rPr lang="hr-HR" sz="2900" dirty="0"/>
              <a:t>”, što je također dio paketa o obnovljivoj energiji provođeno je zasebno savjetovanje s javnosti </a:t>
            </a:r>
          </a:p>
          <a:p>
            <a:pPr lvl="1" indent="-457200" algn="just">
              <a:buFont typeface="Arial" panose="020B0604020202020204" pitchFamily="34" charset="0"/>
              <a:buChar char="•"/>
            </a:pPr>
            <a:endParaRPr lang="hr-HR" sz="2900" dirty="0"/>
          </a:p>
          <a:p>
            <a:pPr lvl="1" indent="-457200" algn="just">
              <a:buFont typeface="Arial" panose="020B0604020202020204" pitchFamily="34" charset="0"/>
              <a:buChar char="•"/>
            </a:pPr>
            <a:r>
              <a:rPr lang="hr-HR" sz="2000" dirty="0"/>
              <a:t>….</a:t>
            </a:r>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949" y="1268760"/>
            <a:ext cx="2001241" cy="220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61467" y="2029965"/>
            <a:ext cx="2026757"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t>ENERGETSKA UČINKOVITOST NA PRVOM MJESTU: </a:t>
            </a:r>
          </a:p>
          <a:p>
            <a:pPr algn="ctr"/>
            <a:r>
              <a:rPr lang="hr-HR" sz="1400" dirty="0"/>
              <a:t>PAMETNIJA POTROŠNJA, ČIŠĆA ENERGIJA</a:t>
            </a:r>
          </a:p>
        </p:txBody>
      </p:sp>
    </p:spTree>
    <p:extLst>
      <p:ext uri="{BB962C8B-B14F-4D97-AF65-F5344CB8AC3E}">
        <p14:creationId xmlns:p14="http://schemas.microsoft.com/office/powerpoint/2010/main" val="1772445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46667" y="1268760"/>
            <a:ext cx="8229600" cy="5001419"/>
          </a:xfrm>
        </p:spPr>
        <p:txBody>
          <a:bodyPr>
            <a:normAutofit fontScale="55000" lnSpcReduction="20000"/>
          </a:bodyPr>
          <a:lstStyle/>
          <a:p>
            <a:pPr marL="0" indent="0" algn="just">
              <a:buNone/>
            </a:pPr>
            <a:r>
              <a:rPr lang="hr-HR" sz="4400" b="1" dirty="0"/>
              <a:t>Provjera konkurentnosti u PLEXOS-u</a:t>
            </a:r>
          </a:p>
          <a:p>
            <a:pPr algn="just"/>
            <a:endParaRPr lang="hr-HR" sz="1700" dirty="0" smtClean="0"/>
          </a:p>
          <a:p>
            <a:pPr algn="just"/>
            <a:r>
              <a:rPr lang="hr-HR" dirty="0" smtClean="0"/>
              <a:t>Matematička mapa postrojenja sa svim karakteristikama ubacuje se u simulator PLEXOS koji na satnom nivou provjerava konkurentnost u proizvodnji električne energije</a:t>
            </a:r>
          </a:p>
          <a:p>
            <a:pPr algn="just"/>
            <a:endParaRPr lang="hr-HR" sz="1700" dirty="0" smtClean="0"/>
          </a:p>
          <a:p>
            <a:pPr algn="just"/>
            <a:r>
              <a:rPr lang="hr-HR" dirty="0" smtClean="0"/>
              <a:t>Satne vrijednosti cijena električne energije s burze HUPX u prethodnih nekoliko karakterističnih godina postavljaju se kao uvjet koji se mora čim bolje zadovoljiti</a:t>
            </a:r>
          </a:p>
          <a:p>
            <a:pPr algn="just"/>
            <a:endParaRPr lang="hr-HR" sz="1700" dirty="0" smtClean="0"/>
          </a:p>
          <a:p>
            <a:pPr algn="just"/>
            <a:r>
              <a:rPr lang="hr-HR" dirty="0" smtClean="0"/>
              <a:t>Iz matematičke mape projektiranog postrojenja traži se optimalni režim rada koji čim bolje zadovoljava konkurentnost u pojedinom satu.</a:t>
            </a:r>
          </a:p>
          <a:p>
            <a:pPr algn="just"/>
            <a:endParaRPr lang="hr-HR" sz="1700" dirty="0" smtClean="0"/>
          </a:p>
          <a:p>
            <a:pPr algn="just"/>
            <a:r>
              <a:rPr lang="hr-HR" dirty="0" smtClean="0"/>
              <a:t>Mogu se postaviti razni uvjeti i ograničenja (npr. postrojenje mora biti u radu najmanje 6 sati u kontinuitetu, pomoćni kotlovi se upuštaju u pogon u noćnom radu i slično) </a:t>
            </a:r>
          </a:p>
          <a:p>
            <a:pPr algn="just"/>
            <a:endParaRPr lang="hr-HR" sz="1700" dirty="0" smtClean="0"/>
          </a:p>
          <a:p>
            <a:pPr algn="just"/>
            <a:r>
              <a:rPr lang="hr-HR" dirty="0" smtClean="0"/>
              <a:t>Rezultat višednevne simulacije (provjerava se minimalno 15 godišnji period) daje broj sati rada godišnje kad je postrojenje ušlo u pogon i ostvarivalo dobit, te ukupno proizvedenu električnu i toplinsku energiju</a:t>
            </a:r>
          </a:p>
          <a:p>
            <a:pPr algn="just"/>
            <a:endParaRPr lang="hr-HR" sz="1500" dirty="0" smtClean="0"/>
          </a:p>
          <a:p>
            <a:pPr algn="just"/>
            <a:r>
              <a:rPr lang="hr-HR" dirty="0" smtClean="0"/>
              <a:t>Tek nakon poznatih parametara o dobiti na godišnjem i 15 godišnjem nivou može se krenuti u ekonomsko-financijsku analizu</a:t>
            </a:r>
          </a:p>
          <a:p>
            <a:endParaRPr lang="hr-HR" dirty="0"/>
          </a:p>
        </p:txBody>
      </p:sp>
    </p:spTree>
    <p:extLst>
      <p:ext uri="{BB962C8B-B14F-4D97-AF65-F5344CB8AC3E}">
        <p14:creationId xmlns:p14="http://schemas.microsoft.com/office/powerpoint/2010/main" val="124536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46667" y="1340768"/>
            <a:ext cx="8229600" cy="4369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400" b="1" dirty="0" smtClean="0"/>
              <a:t>Dugoročne cijene električne energije, ugljena, plina i CO2</a:t>
            </a:r>
            <a:endParaRPr lang="hr-HR" sz="2400" b="1"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790251793"/>
              </p:ext>
            </p:extLst>
          </p:nvPr>
        </p:nvGraphicFramePr>
        <p:xfrm>
          <a:off x="240987" y="1812901"/>
          <a:ext cx="8640960"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621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575894" y="1340768"/>
            <a:ext cx="8229600" cy="5145435"/>
          </a:xfrm>
        </p:spPr>
        <p:txBody>
          <a:bodyPr>
            <a:normAutofit fontScale="55000" lnSpcReduction="20000"/>
          </a:bodyPr>
          <a:lstStyle/>
          <a:p>
            <a:pPr marL="0" indent="0" algn="just">
              <a:buNone/>
            </a:pPr>
            <a:r>
              <a:rPr lang="hr-HR" sz="3800" b="1" dirty="0"/>
              <a:t>Greške u projektiranju visokoučinkovitih </a:t>
            </a:r>
            <a:r>
              <a:rPr lang="hr-HR" sz="3800" b="1" dirty="0" err="1"/>
              <a:t>kogeneracija</a:t>
            </a:r>
            <a:endParaRPr lang="hr-HR" sz="3800" b="1" dirty="0" smtClean="0"/>
          </a:p>
          <a:p>
            <a:pPr marL="0" indent="0" algn="just">
              <a:buNone/>
            </a:pPr>
            <a:endParaRPr lang="hr-HR" dirty="0" smtClean="0"/>
          </a:p>
          <a:p>
            <a:pPr marL="0" indent="0" algn="just">
              <a:buNone/>
            </a:pPr>
            <a:r>
              <a:rPr lang="hr-HR" dirty="0" smtClean="0"/>
              <a:t>Odabir prevelike instalirane snage: električne ili toplinske</a:t>
            </a:r>
          </a:p>
          <a:p>
            <a:pPr marL="0" indent="0" algn="just">
              <a:buNone/>
            </a:pPr>
            <a:endParaRPr lang="hr-HR" dirty="0" smtClean="0"/>
          </a:p>
          <a:p>
            <a:pPr marL="0" indent="0" algn="just">
              <a:buNone/>
            </a:pPr>
            <a:r>
              <a:rPr lang="hr-HR" dirty="0" smtClean="0"/>
              <a:t>Posljedica: </a:t>
            </a:r>
          </a:p>
          <a:p>
            <a:pPr algn="just"/>
            <a:r>
              <a:rPr lang="hr-HR" dirty="0" err="1" smtClean="0"/>
              <a:t>preinvestiranje</a:t>
            </a:r>
            <a:r>
              <a:rPr lang="hr-HR" dirty="0" smtClean="0"/>
              <a:t>, tj. visoka cijena investicije uz malu vremensku iskoristivost proizvodnje (postoji mogućnost proizvodnje daleko veće količine energije nego što su realne potrebe)</a:t>
            </a:r>
          </a:p>
          <a:p>
            <a:pPr algn="just"/>
            <a:endParaRPr lang="hr-HR" dirty="0" smtClean="0"/>
          </a:p>
          <a:p>
            <a:pPr algn="just"/>
            <a:r>
              <a:rPr lang="hr-HR" dirty="0" smtClean="0"/>
              <a:t>Smanjenje stupnja djelovanja zbog povećane količine radnih sati u kondenzaciji</a:t>
            </a:r>
          </a:p>
          <a:p>
            <a:pPr algn="just"/>
            <a:endParaRPr lang="hr-HR" dirty="0" smtClean="0"/>
          </a:p>
          <a:p>
            <a:pPr algn="just"/>
            <a:r>
              <a:rPr lang="hr-HR" dirty="0" smtClean="0"/>
              <a:t>Smanjenje stupnja djelovanja zbog niskog tereta na plinskoj turbini znači i nekonkurentnu proizvodnju</a:t>
            </a:r>
          </a:p>
          <a:p>
            <a:pPr algn="just"/>
            <a:r>
              <a:rPr lang="hr-HR" dirty="0" smtClean="0"/>
              <a:t>Npr. stupanj djelovanja od 70 % znači da je 20 % goriva utrošeno u zagrijavanje okoline (BAT je 90 % tj. 70+20) umjesto u koristan proizvod </a:t>
            </a:r>
          </a:p>
          <a:p>
            <a:pPr marL="0" indent="0" algn="just">
              <a:buNone/>
            </a:pPr>
            <a:endParaRPr lang="hr-HR" dirty="0" smtClean="0"/>
          </a:p>
          <a:p>
            <a:pPr marL="0" indent="0" algn="just">
              <a:buNone/>
            </a:pPr>
            <a:r>
              <a:rPr lang="hr-HR" dirty="0" smtClean="0"/>
              <a:t>Iz navedenog slijedi da je bolje graditi visokoučinkovite </a:t>
            </a:r>
            <a:r>
              <a:rPr lang="hr-HR" dirty="0" err="1" smtClean="0"/>
              <a:t>kogeneracije</a:t>
            </a:r>
            <a:r>
              <a:rPr lang="hr-HR" dirty="0" smtClean="0"/>
              <a:t> na više lokacija gdje postoji potreba za toplinskom energijom nego neučinkovitu kondenzacijsku elektranu na jednoj lokaciji (</a:t>
            </a:r>
            <a:r>
              <a:rPr lang="hr-HR" dirty="0" smtClean="0">
                <a:solidFill>
                  <a:srgbClr val="FF0000"/>
                </a:solidFill>
              </a:rPr>
              <a:t>RED 2</a:t>
            </a:r>
            <a:r>
              <a:rPr lang="hr-HR" dirty="0" smtClean="0"/>
              <a:t>)</a:t>
            </a:r>
          </a:p>
          <a:p>
            <a:endParaRPr lang="hr-HR" dirty="0"/>
          </a:p>
        </p:txBody>
      </p:sp>
    </p:spTree>
    <p:extLst>
      <p:ext uri="{BB962C8B-B14F-4D97-AF65-F5344CB8AC3E}">
        <p14:creationId xmlns:p14="http://schemas.microsoft.com/office/powerpoint/2010/main" val="145784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46667" y="1196752"/>
            <a:ext cx="8229600" cy="5073427"/>
          </a:xfrm>
        </p:spPr>
        <p:txBody>
          <a:bodyPr>
            <a:normAutofit fontScale="55000" lnSpcReduction="20000"/>
          </a:bodyPr>
          <a:lstStyle/>
          <a:p>
            <a:pPr marL="0" indent="0">
              <a:buNone/>
            </a:pPr>
            <a:endParaRPr lang="hr-HR" sz="3400" b="1" dirty="0" smtClean="0"/>
          </a:p>
          <a:p>
            <a:pPr marL="0" indent="0" algn="just">
              <a:buNone/>
            </a:pPr>
            <a:r>
              <a:rPr lang="hr-HR" sz="3400" b="1" dirty="0" smtClean="0"/>
              <a:t>Trendovi </a:t>
            </a:r>
            <a:r>
              <a:rPr lang="hr-HR" sz="3400" b="1" dirty="0"/>
              <a:t>u EU (primjena RED 2</a:t>
            </a:r>
            <a:r>
              <a:rPr lang="hr-HR" sz="3400" b="1" dirty="0" smtClean="0"/>
              <a:t>)</a:t>
            </a:r>
          </a:p>
          <a:p>
            <a:pPr marL="0" indent="0" algn="just">
              <a:buNone/>
            </a:pPr>
            <a:endParaRPr lang="hr-HR" sz="3400" b="1" dirty="0" smtClean="0"/>
          </a:p>
          <a:p>
            <a:pPr marL="0" indent="0" algn="just">
              <a:buNone/>
            </a:pPr>
            <a:r>
              <a:rPr lang="hr-HR" dirty="0" smtClean="0"/>
              <a:t>Tehnologije koje imaju potencijal za učinkovitu proizvodnju toplinske energije:</a:t>
            </a:r>
          </a:p>
          <a:p>
            <a:pPr marL="0" indent="0" algn="just">
              <a:buNone/>
            </a:pPr>
            <a:endParaRPr lang="hr-HR" dirty="0" smtClean="0"/>
          </a:p>
          <a:p>
            <a:pPr algn="just"/>
            <a:r>
              <a:rPr lang="hr-HR" dirty="0" err="1" smtClean="0"/>
              <a:t>Solar</a:t>
            </a:r>
            <a:r>
              <a:rPr lang="hr-HR" dirty="0" smtClean="0"/>
              <a:t> </a:t>
            </a:r>
            <a:r>
              <a:rPr lang="hr-HR" dirty="0" err="1"/>
              <a:t>D</a:t>
            </a:r>
            <a:r>
              <a:rPr lang="hr-HR" dirty="0" err="1" smtClean="0"/>
              <a:t>istrict</a:t>
            </a:r>
            <a:r>
              <a:rPr lang="hr-HR" dirty="0" smtClean="0"/>
              <a:t> </a:t>
            </a:r>
            <a:r>
              <a:rPr lang="hr-HR" dirty="0" err="1" smtClean="0"/>
              <a:t>Heating</a:t>
            </a:r>
            <a:r>
              <a:rPr lang="hr-HR" dirty="0" smtClean="0"/>
              <a:t> (pločasti ili vakumski solarni kolektori za proizvodnju tople vode) karakteristični su po tome da daju </a:t>
            </a:r>
            <a:r>
              <a:rPr lang="hr-HR" dirty="0" smtClean="0">
                <a:solidFill>
                  <a:srgbClr val="FF0000"/>
                </a:solidFill>
              </a:rPr>
              <a:t>3x više energije po m2 površine</a:t>
            </a:r>
            <a:r>
              <a:rPr lang="hr-HR" dirty="0" smtClean="0"/>
              <a:t> u odnosu na </a:t>
            </a:r>
            <a:r>
              <a:rPr lang="hr-HR" dirty="0" err="1" smtClean="0"/>
              <a:t>fotonaponske</a:t>
            </a:r>
            <a:r>
              <a:rPr lang="hr-HR" dirty="0" smtClean="0"/>
              <a:t> ćelije</a:t>
            </a:r>
          </a:p>
          <a:p>
            <a:pPr algn="just"/>
            <a:endParaRPr lang="hr-HR" dirty="0" smtClean="0"/>
          </a:p>
          <a:p>
            <a:pPr algn="just"/>
            <a:r>
              <a:rPr lang="hr-HR" dirty="0" smtClean="0"/>
              <a:t>Dizalice topline imaju prednost što isto postrojenje može poslužiti za proizvodnju rashladne energije (ukoliko imamo istovremenu proizvodnju toplinske i rashladne energije za 1 </a:t>
            </a:r>
            <a:r>
              <a:rPr lang="hr-HR" dirty="0" err="1" smtClean="0"/>
              <a:t>kWe</a:t>
            </a:r>
            <a:r>
              <a:rPr lang="hr-HR" dirty="0" smtClean="0"/>
              <a:t> dobije se približno 3,5 kW toplinske i 3,5 kW rashladne energije dakle 1:7) pa se na taj način postižu dobri ekonomsko-financijski rezultati</a:t>
            </a:r>
          </a:p>
          <a:p>
            <a:pPr algn="just"/>
            <a:endParaRPr lang="hr-HR" dirty="0" smtClean="0"/>
          </a:p>
          <a:p>
            <a:pPr algn="just"/>
            <a:r>
              <a:rPr lang="hr-HR" dirty="0" smtClean="0"/>
              <a:t>Oduzeta toplina od okoliša (2,5 kW topline proizvedena pomoću dizalica topline uz faktor COP 3,5 ) ima status </a:t>
            </a:r>
            <a:r>
              <a:rPr lang="hr-HR" dirty="0" err="1" smtClean="0"/>
              <a:t>OiE</a:t>
            </a:r>
            <a:r>
              <a:rPr lang="hr-HR" dirty="0" smtClean="0"/>
              <a:t> </a:t>
            </a:r>
            <a:r>
              <a:rPr lang="hr-HR" dirty="0" smtClean="0">
                <a:solidFill>
                  <a:srgbClr val="FF0000"/>
                </a:solidFill>
              </a:rPr>
              <a:t>(</a:t>
            </a:r>
            <a:r>
              <a:rPr lang="hr-HR" i="1" dirty="0" smtClean="0">
                <a:solidFill>
                  <a:srgbClr val="FF0000"/>
                </a:solidFill>
              </a:rPr>
              <a:t>za 1 kW utrošene električne energije preko klasičnih izvora kao što su grijalica</a:t>
            </a:r>
            <a:r>
              <a:rPr lang="hr-HR" i="1" dirty="0">
                <a:solidFill>
                  <a:srgbClr val="FF0000"/>
                </a:solidFill>
              </a:rPr>
              <a:t> </a:t>
            </a:r>
            <a:r>
              <a:rPr lang="hr-HR" i="1" dirty="0" smtClean="0">
                <a:solidFill>
                  <a:srgbClr val="FF0000"/>
                </a:solidFill>
              </a:rPr>
              <a:t>ili električni kotao možemo dobiti maksimalno 1 kW topline</a:t>
            </a:r>
            <a:r>
              <a:rPr lang="hr-HR" dirty="0" smtClean="0">
                <a:solidFill>
                  <a:srgbClr val="FF0000"/>
                </a:solidFill>
              </a:rPr>
              <a:t>)</a:t>
            </a:r>
            <a:endParaRPr lang="hr-HR" dirty="0" smtClean="0"/>
          </a:p>
        </p:txBody>
      </p:sp>
    </p:spTree>
    <p:extLst>
      <p:ext uri="{BB962C8B-B14F-4D97-AF65-F5344CB8AC3E}">
        <p14:creationId xmlns:p14="http://schemas.microsoft.com/office/powerpoint/2010/main" val="301095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a:spLocks noGrp="1"/>
          </p:cNvSpPr>
          <p:nvPr>
            <p:ph idx="1"/>
          </p:nvPr>
        </p:nvSpPr>
        <p:spPr>
          <a:xfrm>
            <a:off x="446667" y="1196752"/>
            <a:ext cx="8229600" cy="5073427"/>
          </a:xfrm>
        </p:spPr>
        <p:txBody>
          <a:bodyPr>
            <a:normAutofit/>
          </a:bodyPr>
          <a:lstStyle/>
          <a:p>
            <a:pPr marL="0" indent="0" algn="just">
              <a:buNone/>
            </a:pPr>
            <a:endParaRPr lang="hr-HR" sz="2400" b="1" dirty="0" smtClean="0"/>
          </a:p>
          <a:p>
            <a:pPr marL="0" indent="0" algn="just">
              <a:buNone/>
            </a:pPr>
            <a:r>
              <a:rPr lang="hr-HR" sz="2400" b="1" dirty="0" smtClean="0"/>
              <a:t>Primjer: SDH </a:t>
            </a:r>
            <a:r>
              <a:rPr lang="hr-HR" sz="2400" b="1" dirty="0" err="1"/>
              <a:t>Graz</a:t>
            </a:r>
            <a:endParaRPr lang="hr-HR" sz="2400" b="1" dirty="0"/>
          </a:p>
          <a:p>
            <a:pPr algn="just"/>
            <a:r>
              <a:rPr lang="hr-HR" sz="2000" dirty="0" smtClean="0"/>
              <a:t>Pokrivenost 20 % proizvodnje topline za CTS iz SDH</a:t>
            </a:r>
          </a:p>
          <a:p>
            <a:pPr algn="just"/>
            <a:r>
              <a:rPr lang="hr-HR" sz="2000" dirty="0" smtClean="0"/>
              <a:t>Investicija od 200 mil. EUR </a:t>
            </a:r>
            <a:endParaRPr lang="hr-HR" sz="20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3" y="2924944"/>
            <a:ext cx="8856521" cy="334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97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idx="1"/>
          </p:nvPr>
        </p:nvSpPr>
        <p:spPr>
          <a:xfrm>
            <a:off x="446667" y="1340768"/>
            <a:ext cx="8229600" cy="5073427"/>
          </a:xfrm>
        </p:spPr>
        <p:txBody>
          <a:bodyPr>
            <a:normAutofit fontScale="55000" lnSpcReduction="20000"/>
          </a:bodyPr>
          <a:lstStyle/>
          <a:p>
            <a:pPr marL="0" indent="0" algn="just">
              <a:buNone/>
            </a:pPr>
            <a:r>
              <a:rPr lang="hr-HR" sz="3400" b="1" dirty="0" smtClean="0"/>
              <a:t>Primjer: Toplinske </a:t>
            </a:r>
            <a:r>
              <a:rPr lang="hr-HR" sz="3400" b="1" dirty="0"/>
              <a:t>pumpe </a:t>
            </a:r>
            <a:r>
              <a:rPr lang="hr-HR" sz="3400" b="1" dirty="0" err="1"/>
              <a:t>Dramen</a:t>
            </a:r>
            <a:r>
              <a:rPr lang="hr-HR" sz="3400" b="1" dirty="0"/>
              <a:t> </a:t>
            </a:r>
            <a:r>
              <a:rPr lang="hr-HR" sz="3400" b="1" dirty="0" smtClean="0"/>
              <a:t>Norveška</a:t>
            </a:r>
          </a:p>
          <a:p>
            <a:pPr marL="0" indent="0" algn="just">
              <a:buNone/>
            </a:pPr>
            <a:endParaRPr lang="hr-HR" sz="3400" b="1" dirty="0"/>
          </a:p>
          <a:p>
            <a:pPr algn="just"/>
            <a:r>
              <a:rPr lang="hr-HR" dirty="0" smtClean="0"/>
              <a:t>Od 2013. godine u pogonu</a:t>
            </a:r>
          </a:p>
          <a:p>
            <a:pPr algn="just"/>
            <a:endParaRPr lang="hr-HR" dirty="0" smtClean="0"/>
          </a:p>
          <a:p>
            <a:pPr algn="just"/>
            <a:r>
              <a:rPr lang="hr-HR" dirty="0" smtClean="0"/>
              <a:t>Ukupna instalirana snaga 45 MWt (investicija 23 mil. EUR)</a:t>
            </a:r>
          </a:p>
          <a:p>
            <a:pPr algn="just"/>
            <a:endParaRPr lang="hr-HR" dirty="0" smtClean="0"/>
          </a:p>
          <a:p>
            <a:pPr algn="just"/>
            <a:r>
              <a:rPr lang="hr-HR" dirty="0" smtClean="0"/>
              <a:t>Postrojenje toplinske pumpe 15 MWt (4,5 MWe) + 2 pomoćna kotla ložena prirodnim plinom</a:t>
            </a:r>
          </a:p>
          <a:p>
            <a:pPr algn="just"/>
            <a:endParaRPr lang="hr-HR" dirty="0" smtClean="0"/>
          </a:p>
          <a:p>
            <a:pPr algn="just"/>
            <a:r>
              <a:rPr lang="hr-HR" dirty="0" smtClean="0"/>
              <a:t>Toplinske pumpe u baznom režimu rada na godišnjem nivou zadovoljavaju preko 70% potreba grada za toplinskom energijom (67 GWh proizvedena toplina, 90 GWh godišnje potrebe)</a:t>
            </a:r>
          </a:p>
          <a:p>
            <a:pPr algn="just"/>
            <a:endParaRPr lang="hr-HR" dirty="0" smtClean="0"/>
          </a:p>
          <a:p>
            <a:pPr algn="just"/>
            <a:r>
              <a:rPr lang="hr-HR" dirty="0" smtClean="0"/>
              <a:t>Ostvareni COP 3,15 </a:t>
            </a:r>
          </a:p>
          <a:p>
            <a:pPr algn="just"/>
            <a:endParaRPr lang="hr-HR" dirty="0" smtClean="0"/>
          </a:p>
          <a:p>
            <a:pPr algn="just"/>
            <a:r>
              <a:rPr lang="hr-HR" dirty="0" smtClean="0"/>
              <a:t>Zahvat morske vode na 35 m dubine gdje je stalna temperatura između 8 i 9</a:t>
            </a:r>
            <a:r>
              <a:rPr lang="hr-HR" dirty="0" smtClean="0">
                <a:latin typeface="Calibri"/>
              </a:rPr>
              <a:t>°</a:t>
            </a:r>
            <a:r>
              <a:rPr lang="hr-HR" dirty="0" smtClean="0"/>
              <a:t>C</a:t>
            </a:r>
          </a:p>
          <a:p>
            <a:pPr algn="just"/>
            <a:endParaRPr lang="hr-HR" dirty="0" smtClean="0"/>
          </a:p>
          <a:p>
            <a:pPr algn="just"/>
            <a:r>
              <a:rPr lang="hr-HR" dirty="0" smtClean="0"/>
              <a:t>Temperatura </a:t>
            </a:r>
            <a:r>
              <a:rPr lang="hr-HR" dirty="0" err="1" smtClean="0"/>
              <a:t>odlaza</a:t>
            </a:r>
            <a:r>
              <a:rPr lang="hr-HR" dirty="0" smtClean="0"/>
              <a:t>/povrata </a:t>
            </a:r>
            <a:r>
              <a:rPr lang="hr-HR" dirty="0" err="1" smtClean="0"/>
              <a:t>vrelovoda</a:t>
            </a:r>
            <a:r>
              <a:rPr lang="hr-HR" dirty="0" smtClean="0"/>
              <a:t> je 90/60°C</a:t>
            </a:r>
          </a:p>
          <a:p>
            <a:endParaRPr lang="hr-HR" dirty="0"/>
          </a:p>
          <a:p>
            <a:endParaRPr lang="hr-HR" dirty="0"/>
          </a:p>
        </p:txBody>
      </p:sp>
    </p:spTree>
    <p:extLst>
      <p:ext uri="{BB962C8B-B14F-4D97-AF65-F5344CB8AC3E}">
        <p14:creationId xmlns:p14="http://schemas.microsoft.com/office/powerpoint/2010/main" val="430169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 PLANIRANJE NOVIH VUK U SVIJETLU EU TRENDOVA I ZAHTJEVA OTVORENOG TRŽIŠTA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46667" y="1412776"/>
            <a:ext cx="8229600" cy="5001419"/>
          </a:xfrm>
        </p:spPr>
        <p:txBody>
          <a:bodyPr>
            <a:normAutofit fontScale="55000" lnSpcReduction="20000"/>
          </a:bodyPr>
          <a:lstStyle/>
          <a:p>
            <a:pPr marL="0" indent="0">
              <a:buNone/>
            </a:pPr>
            <a:r>
              <a:rPr lang="hr-HR" sz="3800" b="1" dirty="0"/>
              <a:t>Toplinske pumpe </a:t>
            </a:r>
            <a:r>
              <a:rPr lang="hr-HR" sz="3800" b="1" dirty="0" err="1"/>
              <a:t>Vartan</a:t>
            </a:r>
            <a:r>
              <a:rPr lang="hr-HR" sz="3800" b="1" dirty="0"/>
              <a:t> </a:t>
            </a:r>
            <a:r>
              <a:rPr lang="hr-HR" sz="3800" b="1" dirty="0" err="1"/>
              <a:t>Ropsten</a:t>
            </a:r>
            <a:r>
              <a:rPr lang="hr-HR" sz="3800" b="1" dirty="0"/>
              <a:t> Stockholm </a:t>
            </a:r>
            <a:r>
              <a:rPr lang="hr-HR" sz="3800" b="1" dirty="0" smtClean="0"/>
              <a:t>Švedska</a:t>
            </a:r>
          </a:p>
          <a:p>
            <a:pPr marL="0" indent="0">
              <a:buNone/>
            </a:pPr>
            <a:endParaRPr lang="hr-HR" sz="1700" b="1" dirty="0" smtClean="0"/>
          </a:p>
          <a:p>
            <a:r>
              <a:rPr lang="hr-HR" dirty="0" smtClean="0"/>
              <a:t>U pogonu od 1984. – 1986. god.</a:t>
            </a:r>
          </a:p>
          <a:p>
            <a:endParaRPr lang="hr-HR" sz="1700" dirty="0" smtClean="0"/>
          </a:p>
          <a:p>
            <a:r>
              <a:rPr lang="hr-HR" dirty="0" smtClean="0"/>
              <a:t>180 MWt ukupno instalirana toplinska snaga 6x30 MWt (8 MWe) kompresori UNITOP 50FY</a:t>
            </a:r>
          </a:p>
          <a:p>
            <a:endParaRPr lang="hr-HR" sz="1700" dirty="0" smtClean="0"/>
          </a:p>
          <a:p>
            <a:r>
              <a:rPr lang="hr-HR" dirty="0" smtClean="0"/>
              <a:t>Radni medij u početku R22 </a:t>
            </a:r>
            <a:r>
              <a:rPr lang="hr-HR" dirty="0" err="1" smtClean="0"/>
              <a:t>zamjenjen</a:t>
            </a:r>
            <a:r>
              <a:rPr lang="hr-HR" dirty="0" smtClean="0"/>
              <a:t> s R132a (2002 god.)</a:t>
            </a:r>
          </a:p>
          <a:p>
            <a:endParaRPr lang="hr-HR" sz="1700" dirty="0" smtClean="0"/>
          </a:p>
          <a:p>
            <a:r>
              <a:rPr lang="hr-HR" dirty="0" smtClean="0"/>
              <a:t>Zahvat morske vode na dubini 15 m (stalna temp. 3</a:t>
            </a:r>
            <a:r>
              <a:rPr lang="hr-HR" dirty="0" smtClean="0">
                <a:latin typeface="Calibri"/>
              </a:rPr>
              <a:t>°C)</a:t>
            </a:r>
          </a:p>
          <a:p>
            <a:endParaRPr lang="hr-HR" sz="1700" dirty="0" smtClean="0">
              <a:latin typeface="Calibri"/>
            </a:endParaRPr>
          </a:p>
          <a:p>
            <a:r>
              <a:rPr lang="hr-HR" dirty="0"/>
              <a:t>Temperatura </a:t>
            </a:r>
            <a:r>
              <a:rPr lang="hr-HR" dirty="0" err="1"/>
              <a:t>odlaza</a:t>
            </a:r>
            <a:r>
              <a:rPr lang="hr-HR" dirty="0"/>
              <a:t>/povrata </a:t>
            </a:r>
            <a:r>
              <a:rPr lang="hr-HR" dirty="0" err="1"/>
              <a:t>vrelovoda</a:t>
            </a:r>
            <a:r>
              <a:rPr lang="hr-HR" dirty="0"/>
              <a:t> je </a:t>
            </a:r>
            <a:r>
              <a:rPr lang="hr-HR" dirty="0" smtClean="0"/>
              <a:t>80/57°C</a:t>
            </a:r>
          </a:p>
          <a:p>
            <a:endParaRPr lang="hr-HR" sz="1700" dirty="0"/>
          </a:p>
          <a:p>
            <a:r>
              <a:rPr lang="hr-HR" dirty="0" smtClean="0"/>
              <a:t>Raspon proizvodnje toplinske energije 10-100 %</a:t>
            </a:r>
          </a:p>
          <a:p>
            <a:endParaRPr lang="hr-HR" sz="1700" dirty="0" smtClean="0"/>
          </a:p>
          <a:p>
            <a:r>
              <a:rPr lang="hr-HR" dirty="0" smtClean="0"/>
              <a:t>60 % stanovnika Stockholma priključeno na CTS (5700 GWh topline predano u sustav)</a:t>
            </a:r>
          </a:p>
          <a:p>
            <a:endParaRPr lang="hr-HR" sz="1700" dirty="0" smtClean="0"/>
          </a:p>
          <a:p>
            <a:r>
              <a:rPr lang="hr-HR" dirty="0" smtClean="0"/>
              <a:t>40 % potreba za toplinskom energijom ostvaruje se iz toplinskih pumpi</a:t>
            </a:r>
          </a:p>
          <a:p>
            <a:endParaRPr lang="hr-HR" sz="1700" dirty="0" smtClean="0"/>
          </a:p>
          <a:p>
            <a:r>
              <a:rPr lang="hr-HR" dirty="0" smtClean="0"/>
              <a:t>25 % Biomasa</a:t>
            </a:r>
          </a:p>
          <a:p>
            <a:endParaRPr lang="hr-HR" sz="1700" dirty="0" smtClean="0"/>
          </a:p>
          <a:p>
            <a:r>
              <a:rPr lang="hr-HR" dirty="0" smtClean="0"/>
              <a:t>35 % Fosilna goriva (nije uveden prirodni plin)</a:t>
            </a:r>
          </a:p>
          <a:p>
            <a:endParaRPr lang="hr-HR" dirty="0"/>
          </a:p>
        </p:txBody>
      </p:sp>
    </p:spTree>
    <p:extLst>
      <p:ext uri="{BB962C8B-B14F-4D97-AF65-F5344CB8AC3E}">
        <p14:creationId xmlns:p14="http://schemas.microsoft.com/office/powerpoint/2010/main" val="2967423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3" y="1124744"/>
            <a:ext cx="8949260" cy="1143000"/>
          </a:xfrm>
        </p:spPr>
        <p:txBody>
          <a:bodyPr>
            <a:normAutofit fontScale="90000"/>
          </a:bodyPr>
          <a:lstStyle/>
          <a:p>
            <a:pPr marL="514350" indent="-514350"/>
            <a:r>
              <a:rPr lang="hr-HR" sz="2000" dirty="0">
                <a:solidFill>
                  <a:srgbClr val="FF0000"/>
                </a:solidFill>
              </a:rPr>
              <a:t>VII. UMJESTO ZAKLJUČKA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fontScale="70000" lnSpcReduction="20000"/>
          </a:bodyPr>
          <a:lstStyle/>
          <a:p>
            <a:pPr marL="0" indent="0" algn="just">
              <a:buNone/>
            </a:pPr>
            <a:endParaRPr lang="hr-HR" dirty="0"/>
          </a:p>
          <a:p>
            <a:pPr marL="0" indent="0" algn="just">
              <a:buNone/>
            </a:pPr>
            <a:r>
              <a:rPr lang="hr-HR" dirty="0"/>
              <a:t>Poučeni dosadašnjim iskustvom, ovim prijedlogom RED II, ponovno se pruža prilika da se uočene barijere djelomično otklone te ponovno sagleda potencijal za razvoj Republike Hrvatske. Za kvalitetnu implementaciju prijedloga RED II, potrebno je dublje promišljanje o svim aspektima bitnim za razvoj gospodarstva te društva u cjelini. U Republici Hrvatskoj je nadležnost nad sektorima podijeljena između različitih tijela državne uprave i stručnih institucija zbog čega je potrebno kontinuirano jačati međusektorsku suradnju na izradi i primjeni svih zakonskih akata, a posebice na izradi strateških/planskih/programskih dokumenata, kako bi ti dokumenti odražavali cjelovito sagledane i međusobno usklađene interese i ciljeve, a ne međusobno neusklađene interese i ciljeve pojedinih resora. </a:t>
            </a:r>
          </a:p>
          <a:p>
            <a:pPr marL="0" indent="0" algn="just">
              <a:buNone/>
            </a:pPr>
            <a:endParaRPr lang="hr-HR" dirty="0"/>
          </a:p>
          <a:p>
            <a:pPr marL="0" indent="0" algn="just">
              <a:buNone/>
            </a:pPr>
            <a:r>
              <a:rPr lang="hr-HR" dirty="0"/>
              <a:t>Hoće li Republika Hrvatska iskoristiti nadolazeće prilike ili će prilike pretvoriti u prijetnje, u najvećoj mjeri ovisi o njoj samoj. </a:t>
            </a: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 </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9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484784"/>
            <a:ext cx="8949260" cy="5067944"/>
          </a:xfrm>
        </p:spPr>
        <p:txBody>
          <a:bodyPr>
            <a:normAutofit fontScale="92500" lnSpcReduction="20000"/>
          </a:bodyPr>
          <a:lstStyle/>
          <a:p>
            <a:pPr marL="0" indent="0" algn="just">
              <a:buNone/>
            </a:pPr>
            <a:endParaRPr lang="hr-HR" dirty="0"/>
          </a:p>
          <a:p>
            <a:pPr marL="0" indent="0" algn="just">
              <a:buNone/>
            </a:pPr>
            <a:endParaRPr lang="hr-HR" dirty="0"/>
          </a:p>
          <a:p>
            <a:pPr marL="0" indent="0" algn="ctr">
              <a:buNone/>
            </a:pPr>
            <a:endParaRPr lang="hr-HR" sz="4000" b="1" dirty="0" smtClean="0"/>
          </a:p>
          <a:p>
            <a:pPr marL="0" indent="0" algn="ctr">
              <a:buNone/>
            </a:pPr>
            <a:endParaRPr lang="hr-HR" sz="4000" b="1" dirty="0"/>
          </a:p>
          <a:p>
            <a:pPr marL="0" indent="0" algn="ctr">
              <a:buNone/>
            </a:pPr>
            <a:endParaRPr lang="hr-HR" sz="4000" b="1" dirty="0" smtClean="0"/>
          </a:p>
          <a:p>
            <a:pPr marL="0" indent="0" algn="ctr">
              <a:buNone/>
            </a:pPr>
            <a:endParaRPr lang="hr-HR" sz="4000" b="1" dirty="0"/>
          </a:p>
          <a:p>
            <a:pPr marL="0" indent="0" algn="ctr">
              <a:buNone/>
            </a:pPr>
            <a:endParaRPr lang="hr-HR" sz="4000" b="1" dirty="0" smtClean="0"/>
          </a:p>
          <a:p>
            <a:pPr marL="0" indent="0" algn="ctr">
              <a:buNone/>
            </a:pPr>
            <a:r>
              <a:rPr lang="hr-HR" sz="4000" b="1" dirty="0" smtClean="0"/>
              <a:t> </a:t>
            </a:r>
            <a:endParaRPr lang="hr-HR" sz="4000" b="1" dirty="0"/>
          </a:p>
          <a:p>
            <a:pPr marL="0" indent="0" algn="ctr">
              <a:buNone/>
            </a:pPr>
            <a:r>
              <a:rPr lang="hr-HR" sz="4000" b="1" dirty="0" smtClean="0"/>
              <a:t>HVALA </a:t>
            </a:r>
            <a:r>
              <a:rPr lang="hr-HR" sz="4000" b="1" dirty="0"/>
              <a:t>NA PAŽNJI! </a:t>
            </a:r>
          </a:p>
          <a:p>
            <a:pPr algn="ctr"/>
            <a:endParaRPr lang="hr-HR" dirty="0">
              <a:solidFill>
                <a:srgbClr val="FF0000"/>
              </a:solidFill>
            </a:endParaRPr>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5" descr="New 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0" y="887857"/>
            <a:ext cx="4610180" cy="246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138213"/>
            <a:ext cx="39655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205" y="3356991"/>
            <a:ext cx="4981366" cy="225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645024"/>
            <a:ext cx="23876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descr="Slikovni rezultat za questionmar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3831870"/>
            <a:ext cx="1072034" cy="141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72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II. DOGAĐANJA VEZANO UZ OIE U RAZDOBLJU 2015.-2018. (HRVATSKI KONTEKST)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196752"/>
            <a:ext cx="8949260" cy="5544616"/>
          </a:xfrm>
        </p:spPr>
        <p:txBody>
          <a:bodyPr>
            <a:normAutofit fontScale="62500" lnSpcReduction="20000"/>
          </a:bodyPr>
          <a:lstStyle/>
          <a:p>
            <a:pPr lvl="1" indent="-457200" algn="just">
              <a:buFont typeface="Arial" panose="020B0604020202020204" pitchFamily="34" charset="0"/>
              <a:buChar char="•"/>
            </a:pPr>
            <a:endParaRPr lang="hr-HR" sz="1600" b="1" dirty="0">
              <a:solidFill>
                <a:srgbClr val="002060"/>
              </a:solidFill>
            </a:endParaRPr>
          </a:p>
          <a:p>
            <a:pPr marL="342900" lvl="1" indent="-342900" algn="just">
              <a:buFont typeface="Arial" panose="020B0604020202020204" pitchFamily="34" charset="0"/>
              <a:buChar char="•"/>
            </a:pPr>
            <a:r>
              <a:rPr lang="hr-HR" sz="2200" b="1" dirty="0"/>
              <a:t>Politička previranja </a:t>
            </a:r>
            <a:r>
              <a:rPr lang="hr-HR" sz="2200" dirty="0"/>
              <a:t>– dva puta parlamentarni izbori (08.11.2015. te 11.09.2016.)   </a:t>
            </a:r>
          </a:p>
          <a:p>
            <a:pPr marL="0" lvl="1" algn="just"/>
            <a:endParaRPr lang="hr-HR" sz="1600" dirty="0"/>
          </a:p>
          <a:p>
            <a:pPr marL="342900" lvl="1" indent="-342900" algn="just">
              <a:buFont typeface="Arial" panose="020B0604020202020204" pitchFamily="34" charset="0"/>
              <a:buChar char="•"/>
            </a:pPr>
            <a:r>
              <a:rPr lang="hr-HR" sz="2200" b="1" dirty="0"/>
              <a:t>„statistička konsolidacija i udio energije iz OI u KONAČNOJ NACIONALNOJ BRUTO POTROŠNJI” </a:t>
            </a:r>
            <a:r>
              <a:rPr lang="hr-HR" sz="2200" dirty="0"/>
              <a:t>na temelju loženja drva u kućanstvima (službeno objavio </a:t>
            </a:r>
            <a:r>
              <a:rPr lang="hr-HR" sz="2200" dirty="0" err="1"/>
              <a:t>Eurostat</a:t>
            </a:r>
            <a:r>
              <a:rPr lang="hr-HR" sz="2200" dirty="0"/>
              <a:t> u veljači 2016.) – </a:t>
            </a:r>
            <a:r>
              <a:rPr lang="hr-HR" sz="2200" b="1" dirty="0">
                <a:solidFill>
                  <a:srgbClr val="00B050"/>
                </a:solidFill>
              </a:rPr>
              <a:t>„USPJEH” ili „NEREALNA POLAZIŠNA OSNOVA ZA POSTAVLJANJE AMBICIOZNIH CILJEVA”? </a:t>
            </a:r>
          </a:p>
          <a:p>
            <a:pPr marL="0" lvl="1" algn="just"/>
            <a:endParaRPr lang="hr-HR" sz="1600" dirty="0"/>
          </a:p>
          <a:p>
            <a:pPr marL="342900" lvl="1" indent="-342900" algn="just">
              <a:buFont typeface="Arial" panose="020B0604020202020204" pitchFamily="34" charset="0"/>
              <a:buChar char="•"/>
            </a:pPr>
            <a:r>
              <a:rPr lang="hr-HR" sz="2200" b="1" i="1" dirty="0"/>
              <a:t>Plan upravljanja vodnim područjima 2016.-2021. </a:t>
            </a:r>
            <a:r>
              <a:rPr lang="hr-HR" sz="2200" dirty="0"/>
              <a:t>(1. javna rasprava 30.04.-31.10.2015. / 2. javna rasprava 21.01.-19.02.2016. / objava PUVP 2016.-2021. 19.07.2016. u NN 66/16) – tijekom prve javne rasprave ubačen niz mjera vezano uz zaštitu prirode, nedostatni podaci o stanju vodnih tijela, </a:t>
            </a:r>
            <a:r>
              <a:rPr lang="hr-HR" sz="2200" b="1" dirty="0"/>
              <a:t>strategija Energetskog razvitka Republike Hrvatske </a:t>
            </a:r>
            <a:r>
              <a:rPr lang="hr-HR" sz="2200" dirty="0"/>
              <a:t>u PUVP- i Strateškoj studiji (podloga za postupak SPUO</a:t>
            </a:r>
            <a:r>
              <a:rPr lang="hr-HR" sz="2200" b="1" dirty="0"/>
              <a:t>)  nije prepoznata kao dokument s kojim je ovaj Plan u vezi </a:t>
            </a:r>
            <a:r>
              <a:rPr lang="hr-HR" sz="2200" dirty="0"/>
              <a:t>– ne spominje se u poglavlju strateške studije „Odnos s drugim odgovarajućim planovima, programima i strategijama …!</a:t>
            </a:r>
          </a:p>
          <a:p>
            <a:pPr marL="342900" lvl="1" indent="-342900" algn="just">
              <a:buFont typeface="Arial" panose="020B0604020202020204" pitchFamily="34" charset="0"/>
              <a:buChar char="•"/>
            </a:pPr>
            <a:endParaRPr lang="hr-HR" sz="1600" dirty="0"/>
          </a:p>
          <a:p>
            <a:pPr marL="342900" lvl="1" indent="-342900" algn="just">
              <a:buFont typeface="Arial" panose="020B0604020202020204" pitchFamily="34" charset="0"/>
              <a:buChar char="•"/>
            </a:pPr>
            <a:r>
              <a:rPr lang="hr-HR" sz="2200" b="1" dirty="0"/>
              <a:t>Javna rasprava </a:t>
            </a:r>
            <a:r>
              <a:rPr lang="hr-HR" sz="2200" dirty="0"/>
              <a:t>26.03.-26.04.2015. </a:t>
            </a:r>
            <a:r>
              <a:rPr lang="hr-HR" sz="2200" b="1" dirty="0"/>
              <a:t>o </a:t>
            </a:r>
            <a:r>
              <a:rPr lang="hr-HR" sz="2200" b="1" i="1" dirty="0"/>
              <a:t>Konačnom prijedlogu Zakona o obnovljivim izvorima energije i visokoučinkovitoj </a:t>
            </a:r>
            <a:r>
              <a:rPr lang="hr-HR" sz="2200" b="1" i="1" dirty="0" err="1"/>
              <a:t>kogeneraciji</a:t>
            </a:r>
            <a:r>
              <a:rPr lang="hr-HR" sz="2200" b="1" i="1" dirty="0"/>
              <a:t> </a:t>
            </a:r>
            <a:r>
              <a:rPr lang="hr-HR" sz="2200" dirty="0"/>
              <a:t>(neki dijelovi RED bitni kontekst RH unutar Europske i energetske unije nedostaju). Nedostaju </a:t>
            </a:r>
            <a:r>
              <a:rPr lang="hr-HR" sz="2200" dirty="0" err="1"/>
              <a:t>pozakonski</a:t>
            </a:r>
            <a:r>
              <a:rPr lang="hr-HR" sz="2200" dirty="0"/>
              <a:t> akti. </a:t>
            </a:r>
            <a:endParaRPr lang="hr-HR" sz="2200" b="1" i="1" dirty="0"/>
          </a:p>
          <a:p>
            <a:pPr marL="0" lvl="1" algn="just"/>
            <a:endParaRPr lang="hr-HR" sz="1600" i="1" dirty="0"/>
          </a:p>
          <a:p>
            <a:pPr marL="342900" lvl="1" indent="-342900" algn="just">
              <a:buFont typeface="Arial" panose="020B0604020202020204" pitchFamily="34" charset="0"/>
              <a:buChar char="•"/>
            </a:pPr>
            <a:r>
              <a:rPr lang="hr-HR" sz="2200" b="1" i="1" dirty="0"/>
              <a:t>Javna rasprava o Prijedlogu Strategije </a:t>
            </a:r>
            <a:r>
              <a:rPr lang="hr-HR" sz="2200" b="1" i="1" dirty="0" err="1"/>
              <a:t>niskougljičnog</a:t>
            </a:r>
            <a:r>
              <a:rPr lang="hr-HR" sz="2200" b="1" i="1" dirty="0"/>
              <a:t> razvoja RH do 2030. s pogledom na 2050. godinu </a:t>
            </a:r>
            <a:r>
              <a:rPr lang="hr-HR" sz="2200" dirty="0"/>
              <a:t>(16.06.-16.07.2017.) </a:t>
            </a:r>
          </a:p>
          <a:p>
            <a:pPr marL="0" lvl="1" algn="just"/>
            <a:endParaRPr lang="hr-HR" sz="1600" dirty="0"/>
          </a:p>
          <a:p>
            <a:pPr marL="342900" lvl="1" indent="-342900" algn="just">
              <a:buFont typeface="Arial" panose="020B0604020202020204" pitchFamily="34" charset="0"/>
              <a:buChar char="•"/>
            </a:pPr>
            <a:r>
              <a:rPr lang="hr-HR" sz="2200" b="1" i="1" dirty="0"/>
              <a:t>Rasprava o Strategiji i Akcijskom planu prilagodbe RH klimatskim promjenama </a:t>
            </a:r>
            <a:r>
              <a:rPr lang="hr-HR" sz="2200" dirty="0"/>
              <a:t>(studeni 2017., a prethodno 2016./2017. radionice) </a:t>
            </a:r>
          </a:p>
          <a:p>
            <a:pPr marL="0" lvl="1" algn="just"/>
            <a:endParaRPr lang="hr-HR" sz="1600" dirty="0">
              <a:solidFill>
                <a:srgbClr val="002060"/>
              </a:solidFill>
            </a:endParaRPr>
          </a:p>
          <a:p>
            <a:pPr marL="342900" lvl="1" indent="-342900" algn="just">
              <a:buFont typeface="Arial" panose="020B0604020202020204" pitchFamily="34" charset="0"/>
              <a:buChar char="•"/>
            </a:pPr>
            <a:r>
              <a:rPr lang="hr-HR" sz="2200" b="1" dirty="0">
                <a:solidFill>
                  <a:srgbClr val="FF0000"/>
                </a:solidFill>
              </a:rPr>
              <a:t>U tijeku – javna rasprava o </a:t>
            </a:r>
            <a:r>
              <a:rPr lang="hr-HR" sz="2200" b="1" i="1" dirty="0">
                <a:solidFill>
                  <a:srgbClr val="FF0000"/>
                </a:solidFill>
              </a:rPr>
              <a:t>Nacrtu Zelene knjige odnosno analizama i podlogama za izradu energetske strategije RH</a:t>
            </a:r>
          </a:p>
          <a:p>
            <a:pPr marL="342900" lvl="1" indent="-342900" algn="just">
              <a:buFont typeface="Arial" panose="020B0604020202020204" pitchFamily="34" charset="0"/>
              <a:buChar char="•"/>
            </a:pPr>
            <a:endParaRPr lang="hr-HR" sz="1600" b="1" i="1" dirty="0">
              <a:solidFill>
                <a:srgbClr val="FF0000"/>
              </a:solidFill>
            </a:endParaRPr>
          </a:p>
          <a:p>
            <a:pPr marL="342900" lvl="1" indent="-342900" algn="just">
              <a:buFont typeface="Arial" panose="020B0604020202020204" pitchFamily="34" charset="0"/>
              <a:buChar char="•"/>
            </a:pPr>
            <a:r>
              <a:rPr lang="hr-HR" sz="2200" b="1" i="1" dirty="0">
                <a:solidFill>
                  <a:srgbClr val="FF0000"/>
                </a:solidFill>
              </a:rPr>
              <a:t>U tijeku – </a:t>
            </a:r>
            <a:r>
              <a:rPr lang="hr-HR" sz="2200" b="1" dirty="0">
                <a:solidFill>
                  <a:srgbClr val="FF0000"/>
                </a:solidFill>
              </a:rPr>
              <a:t>na 125. sjednici održanoj 16.11.2018. Vlada Republike Hrvatske odobrila je </a:t>
            </a:r>
            <a:r>
              <a:rPr lang="hr-HR" sz="2200" b="1" i="1" dirty="0">
                <a:solidFill>
                  <a:srgbClr val="FF0000"/>
                </a:solidFill>
              </a:rPr>
              <a:t>Konačni prijedlog zakona o izmjenama i dopunama Zakona o obnovljivim izvorima energije i visokoučinkovitoj </a:t>
            </a:r>
            <a:r>
              <a:rPr lang="hr-HR" sz="2200" b="1" i="1" dirty="0" err="1">
                <a:solidFill>
                  <a:srgbClr val="FF0000"/>
                </a:solidFill>
              </a:rPr>
              <a:t>kogeneraciji</a:t>
            </a:r>
            <a:r>
              <a:rPr lang="hr-HR" sz="2200" b="1" i="1" dirty="0">
                <a:solidFill>
                  <a:srgbClr val="FF0000"/>
                </a:solidFill>
              </a:rPr>
              <a:t> </a:t>
            </a:r>
            <a:r>
              <a:rPr lang="hr-HR" sz="2200" b="1" dirty="0">
                <a:solidFill>
                  <a:srgbClr val="FF0000"/>
                </a:solidFill>
              </a:rPr>
              <a:t>te ga poslala na drugo čitanje u Hrvatski sabor</a:t>
            </a:r>
          </a:p>
          <a:p>
            <a:pPr marL="0" lvl="1" algn="just"/>
            <a:endParaRPr lang="hr-HR" sz="2900" dirty="0">
              <a:solidFill>
                <a:srgbClr val="002060"/>
              </a:solidFill>
            </a:endParaRPr>
          </a:p>
          <a:p>
            <a:pPr marL="0" lvl="1" algn="just"/>
            <a:endParaRPr lang="hr-HR" sz="2900" dirty="0">
              <a:solidFill>
                <a:srgbClr val="002060"/>
              </a:solidFill>
            </a:endParaRPr>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170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107503" y="1313384"/>
            <a:ext cx="8949260" cy="5067944"/>
          </a:xfrm>
        </p:spPr>
        <p:txBody>
          <a:bodyPr>
            <a:normAutofit fontScale="85000" lnSpcReduction="20000"/>
          </a:bodyPr>
          <a:lstStyle/>
          <a:p>
            <a:pPr marL="457200" lvl="1" indent="0" algn="just">
              <a:buNone/>
            </a:pPr>
            <a:endParaRPr lang="hr-HR" sz="2400" dirty="0">
              <a:solidFill>
                <a:srgbClr val="002060"/>
              </a:solidFill>
            </a:endParaRPr>
          </a:p>
          <a:p>
            <a:pPr marL="457200" lvl="1" indent="0" algn="just">
              <a:buNone/>
            </a:pPr>
            <a:r>
              <a:rPr lang="hr-HR" sz="1700" dirty="0">
                <a:solidFill>
                  <a:srgbClr val="002060"/>
                </a:solidFill>
              </a:rPr>
              <a:t>NAPOMENA: u zagradama su istaknuti članci iz Prijedloga RED II </a:t>
            </a:r>
            <a:r>
              <a:rPr lang="hr-HR" sz="1600" i="1" dirty="0">
                <a:solidFill>
                  <a:srgbClr val="002060"/>
                </a:solidFill>
              </a:rPr>
              <a:t>(</a:t>
            </a:r>
            <a:r>
              <a:rPr lang="hr-HR" sz="1600" i="1" dirty="0" err="1">
                <a:solidFill>
                  <a:srgbClr val="002060"/>
                </a:solidFill>
              </a:rPr>
              <a:t>Proposal</a:t>
            </a:r>
            <a:r>
              <a:rPr lang="hr-HR" sz="1600" i="1" dirty="0">
                <a:solidFill>
                  <a:srgbClr val="002060"/>
                </a:solidFill>
              </a:rPr>
              <a:t> for a DIRECTIVE OF THE EUROPEAN PARLIAMENT AND OF THE COUNCIL on </a:t>
            </a:r>
            <a:r>
              <a:rPr lang="hr-HR" sz="1600" i="1" dirty="0" err="1">
                <a:solidFill>
                  <a:srgbClr val="002060"/>
                </a:solidFill>
              </a:rPr>
              <a:t>the</a:t>
            </a:r>
            <a:r>
              <a:rPr lang="hr-HR" sz="1600" i="1" dirty="0">
                <a:solidFill>
                  <a:srgbClr val="002060"/>
                </a:solidFill>
              </a:rPr>
              <a:t> </a:t>
            </a:r>
            <a:r>
              <a:rPr lang="hr-HR" sz="1600" i="1" dirty="0" err="1">
                <a:solidFill>
                  <a:srgbClr val="002060"/>
                </a:solidFill>
              </a:rPr>
              <a:t>promotion</a:t>
            </a:r>
            <a:r>
              <a:rPr lang="hr-HR" sz="1600" i="1" dirty="0">
                <a:solidFill>
                  <a:srgbClr val="002060"/>
                </a:solidFill>
              </a:rPr>
              <a:t> </a:t>
            </a:r>
            <a:r>
              <a:rPr lang="hr-HR" sz="1600" i="1" dirty="0" err="1">
                <a:solidFill>
                  <a:srgbClr val="002060"/>
                </a:solidFill>
              </a:rPr>
              <a:t>of</a:t>
            </a:r>
            <a:r>
              <a:rPr lang="hr-HR" sz="1600" i="1" dirty="0">
                <a:solidFill>
                  <a:srgbClr val="002060"/>
                </a:solidFill>
              </a:rPr>
              <a:t> </a:t>
            </a:r>
            <a:r>
              <a:rPr lang="hr-HR" sz="1600" i="1" dirty="0" err="1">
                <a:solidFill>
                  <a:srgbClr val="002060"/>
                </a:solidFill>
              </a:rPr>
              <a:t>the</a:t>
            </a:r>
            <a:r>
              <a:rPr lang="hr-HR" sz="1600" i="1" dirty="0">
                <a:solidFill>
                  <a:srgbClr val="002060"/>
                </a:solidFill>
              </a:rPr>
              <a:t> use </a:t>
            </a:r>
            <a:r>
              <a:rPr lang="hr-HR" sz="1600" i="1" dirty="0" err="1">
                <a:solidFill>
                  <a:srgbClr val="002060"/>
                </a:solidFill>
              </a:rPr>
              <a:t>of</a:t>
            </a:r>
            <a:r>
              <a:rPr lang="hr-HR" sz="1600" i="1" dirty="0">
                <a:solidFill>
                  <a:srgbClr val="002060"/>
                </a:solidFill>
              </a:rPr>
              <a:t> </a:t>
            </a:r>
            <a:r>
              <a:rPr lang="hr-HR" sz="1600" i="1" dirty="0" err="1">
                <a:solidFill>
                  <a:srgbClr val="002060"/>
                </a:solidFill>
              </a:rPr>
              <a:t>energy</a:t>
            </a:r>
            <a:r>
              <a:rPr lang="hr-HR" sz="1600" i="1" dirty="0">
                <a:solidFill>
                  <a:srgbClr val="002060"/>
                </a:solidFill>
              </a:rPr>
              <a:t> </a:t>
            </a:r>
            <a:r>
              <a:rPr lang="hr-HR" sz="1600" i="1" dirty="0" err="1">
                <a:solidFill>
                  <a:srgbClr val="002060"/>
                </a:solidFill>
              </a:rPr>
              <a:t>from</a:t>
            </a:r>
            <a:r>
              <a:rPr lang="hr-HR" sz="1600" i="1" dirty="0">
                <a:solidFill>
                  <a:srgbClr val="002060"/>
                </a:solidFill>
              </a:rPr>
              <a:t> </a:t>
            </a:r>
            <a:r>
              <a:rPr lang="hr-HR" sz="1600" i="1" dirty="0" err="1">
                <a:solidFill>
                  <a:srgbClr val="002060"/>
                </a:solidFill>
              </a:rPr>
              <a:t>renewable</a:t>
            </a:r>
            <a:r>
              <a:rPr lang="hr-HR" sz="1600" i="1" dirty="0">
                <a:solidFill>
                  <a:srgbClr val="002060"/>
                </a:solidFill>
              </a:rPr>
              <a:t> </a:t>
            </a:r>
            <a:r>
              <a:rPr lang="hr-HR" sz="1600" i="1" dirty="0" err="1">
                <a:solidFill>
                  <a:srgbClr val="002060"/>
                </a:solidFill>
              </a:rPr>
              <a:t>sources</a:t>
            </a:r>
            <a:r>
              <a:rPr lang="hr-HR" sz="1600" i="1" dirty="0">
                <a:solidFill>
                  <a:srgbClr val="002060"/>
                </a:solidFill>
              </a:rPr>
              <a:t> (</a:t>
            </a:r>
            <a:r>
              <a:rPr lang="hr-HR" sz="1600" i="1" dirty="0" err="1">
                <a:solidFill>
                  <a:srgbClr val="002060"/>
                </a:solidFill>
              </a:rPr>
              <a:t>recast</a:t>
            </a:r>
            <a:r>
              <a:rPr lang="hr-HR" sz="1600" i="1" dirty="0">
                <a:solidFill>
                  <a:srgbClr val="002060"/>
                </a:solidFill>
              </a:rPr>
              <a:t>), 2 </a:t>
            </a:r>
            <a:r>
              <a:rPr lang="hr-HR" sz="1600" i="1" dirty="0" err="1">
                <a:solidFill>
                  <a:srgbClr val="002060"/>
                </a:solidFill>
              </a:rPr>
              <a:t>December</a:t>
            </a:r>
            <a:r>
              <a:rPr lang="hr-HR" sz="1600" i="1" dirty="0">
                <a:solidFill>
                  <a:srgbClr val="002060"/>
                </a:solidFill>
              </a:rPr>
              <a:t> 2016)</a:t>
            </a:r>
          </a:p>
          <a:p>
            <a:pPr marL="457200" lvl="1" indent="0" algn="just">
              <a:buNone/>
            </a:pPr>
            <a:endParaRPr lang="hr-HR" sz="1700" dirty="0">
              <a:solidFill>
                <a:srgbClr val="002060"/>
              </a:solidFill>
            </a:endParaRPr>
          </a:p>
          <a:p>
            <a:pPr marL="457200" lvl="1" indent="0" algn="just">
              <a:buNone/>
            </a:pPr>
            <a:endParaRPr lang="hr-HR" sz="1700" dirty="0"/>
          </a:p>
          <a:p>
            <a:pPr lvl="1" algn="just">
              <a:buFont typeface="Arial" panose="020B0604020202020204" pitchFamily="34" charset="0"/>
              <a:buChar char="•"/>
            </a:pPr>
            <a:r>
              <a:rPr lang="hr-HR" sz="1600" dirty="0"/>
              <a:t>jedini obvezujući cilj vezano uz udjel energije iz obnovljivih izvora u konačnoj bruto potrošnji energije je postavljen na razini Unije (</a:t>
            </a:r>
            <a:r>
              <a:rPr lang="hr-HR" sz="1600" b="1" dirty="0"/>
              <a:t>tzv. zajednički cilj EU do 2030.</a:t>
            </a:r>
            <a:r>
              <a:rPr lang="hr-HR" sz="1600" dirty="0"/>
              <a:t>) i iznosi 27 % (članak 3. (1)); </a:t>
            </a:r>
            <a:r>
              <a:rPr lang="hr-HR" sz="1600" b="1" dirty="0">
                <a:solidFill>
                  <a:srgbClr val="00B050"/>
                </a:solidFill>
              </a:rPr>
              <a:t>- u lipnju 2018. Europski parlament i Vijeće Europe dogovorili 32 %</a:t>
            </a:r>
          </a:p>
          <a:p>
            <a:pPr lvl="1" algn="just"/>
            <a:endParaRPr lang="hr-HR" sz="1600" dirty="0"/>
          </a:p>
          <a:p>
            <a:pPr lvl="1" algn="just">
              <a:buFont typeface="Arial" panose="020B0604020202020204" pitchFamily="34" charset="0"/>
              <a:buChar char="•"/>
            </a:pPr>
            <a:r>
              <a:rPr lang="hr-HR" sz="1600" b="1" dirty="0"/>
              <a:t>ostavlja se mogućnost državama članicama </a:t>
            </a:r>
            <a:r>
              <a:rPr lang="hr-HR" sz="1600" dirty="0"/>
              <a:t>(članak 3.(2)) </a:t>
            </a:r>
            <a:r>
              <a:rPr lang="hr-HR" sz="1600" b="1" dirty="0"/>
              <a:t>da</a:t>
            </a:r>
            <a:r>
              <a:rPr lang="hr-HR" sz="1600" dirty="0"/>
              <a:t> kroz </a:t>
            </a:r>
            <a:r>
              <a:rPr lang="hr-HR" sz="1600" i="1" dirty="0"/>
              <a:t>Nacionalne planove integrirane energetske i klimatske politike</a:t>
            </a:r>
            <a:r>
              <a:rPr lang="hr-HR" sz="1600" dirty="0"/>
              <a:t> o kojima se </a:t>
            </a:r>
            <a:r>
              <a:rPr lang="hr-HR" sz="1600" dirty="0" err="1"/>
              <a:t>notificira</a:t>
            </a:r>
            <a:r>
              <a:rPr lang="hr-HR" sz="1600" dirty="0"/>
              <a:t> Europska komisija (u Republici Hrvatskoj je to Strategija </a:t>
            </a:r>
            <a:r>
              <a:rPr lang="hr-HR" sz="1600" dirty="0" err="1"/>
              <a:t>niskougljičnog</a:t>
            </a:r>
            <a:r>
              <a:rPr lang="hr-HR" sz="1600" dirty="0"/>
              <a:t> razvoja Republike Hrvatske do 2030.) </a:t>
            </a:r>
            <a:r>
              <a:rPr lang="hr-HR" sz="1600" b="1" dirty="0"/>
              <a:t>postave svoje ciljeve koji ne smiju biti manji od nacionalnih ciljeva navedenih u Prilogu I još uvijek važeće RED</a:t>
            </a:r>
            <a:r>
              <a:rPr lang="hr-HR" sz="1600" dirty="0"/>
              <a:t>, što za Republiku Hrvatsku iznosi 20 %</a:t>
            </a:r>
          </a:p>
          <a:p>
            <a:pPr lvl="1" algn="just"/>
            <a:endParaRPr lang="hr-HR" sz="1600" dirty="0"/>
          </a:p>
          <a:p>
            <a:pPr lvl="1" algn="just">
              <a:buFont typeface="Arial" panose="020B0604020202020204" pitchFamily="34" charset="0"/>
              <a:buChar char="•"/>
            </a:pPr>
            <a:r>
              <a:rPr lang="hr-HR" sz="1600" b="1" dirty="0"/>
              <a:t>zemlje članice se mogu (</a:t>
            </a:r>
            <a:r>
              <a:rPr lang="hr-HR" sz="1600" b="1" dirty="0" err="1"/>
              <a:t>may</a:t>
            </a:r>
            <a:r>
              <a:rPr lang="hr-HR" sz="1600" b="1" dirty="0"/>
              <a:t> = mogu) odlučiti za pristup da primjene nacionalni sustav potpora za energiju iz obnovljivih izvora </a:t>
            </a:r>
            <a:r>
              <a:rPr lang="hr-HR" sz="1600" dirty="0"/>
              <a:t>(članak 4.(1)) koji mora biti koncipiran na transparentan, kompetitivan, </a:t>
            </a:r>
            <a:r>
              <a:rPr lang="hr-HR" sz="1600" dirty="0" err="1"/>
              <a:t>nediskriminirajući</a:t>
            </a:r>
            <a:r>
              <a:rPr lang="hr-HR" sz="1600" dirty="0"/>
              <a:t> i troškovno učinkovit način </a:t>
            </a:r>
            <a:r>
              <a:rPr lang="hr-HR" sz="1600" b="1" dirty="0"/>
              <a:t>u kojem proizvođači uzimaju u obzir ponudu i potražnju i ograničenja mreže </a:t>
            </a:r>
            <a:r>
              <a:rPr lang="hr-HR" sz="1600" dirty="0"/>
              <a:t>(članak 4.(3)) </a:t>
            </a:r>
            <a:r>
              <a:rPr lang="hr-HR" sz="1600" b="1" dirty="0"/>
              <a:t>te koji ne izaziva distorzije na tržištu</a:t>
            </a:r>
            <a:r>
              <a:rPr lang="hr-HR" sz="1600" dirty="0"/>
              <a:t>. Ukoliko zemlje članice uvode takav sustav on mora (</a:t>
            </a:r>
            <a:r>
              <a:rPr lang="hr-HR" sz="1600" b="1" dirty="0" err="1"/>
              <a:t>shall</a:t>
            </a:r>
            <a:r>
              <a:rPr lang="hr-HR" sz="1600" b="1" dirty="0"/>
              <a:t> = mora</a:t>
            </a:r>
            <a:r>
              <a:rPr lang="hr-HR" sz="1600" dirty="0"/>
              <a:t>) </a:t>
            </a:r>
            <a:r>
              <a:rPr lang="hr-HR" sz="1600" b="1" dirty="0"/>
              <a:t>biti koncipiran na način da energiju iz obnovljivih izvora integrira na tržište energije i osigura da proizvođači energije odgovaraju na tržišne signale i </a:t>
            </a:r>
            <a:r>
              <a:rPr lang="hr-HR" sz="1600" b="1" dirty="0" err="1"/>
              <a:t>maksimiziraju</a:t>
            </a:r>
            <a:r>
              <a:rPr lang="hr-HR" sz="1600" b="1" dirty="0"/>
              <a:t> tržišne prihode</a:t>
            </a:r>
            <a:r>
              <a:rPr lang="hr-HR" sz="1600" dirty="0"/>
              <a:t> (članak 4.(2)). Sustav potpora mora biti predvidljiv i nepromjenjiv, te zemlje članice trebaju objaviti dugoročni program potpora (najmanje za 3 sljedeće godine) koji mora uključivati indikativni vremenski raspored alociranja potpora, kapacitete (kvote), očekivani budžet, kao i rezultate konzultacija s dionicima o dizajnu programa potpora (članak 15. (3))</a:t>
            </a:r>
          </a:p>
          <a:p>
            <a:pPr marL="0" lvl="1" indent="0" algn="just">
              <a:buNone/>
            </a:pPr>
            <a:endParaRPr lang="hr-HR" sz="2200" dirty="0"/>
          </a:p>
          <a:p>
            <a:pPr marL="0" lvl="1" algn="just"/>
            <a:endParaRPr lang="hr-HR" sz="1600" dirty="0"/>
          </a:p>
          <a:p>
            <a:pPr marL="0" lvl="1" indent="0" algn="just">
              <a:buNone/>
            </a:pPr>
            <a:endParaRPr lang="hr-HR" sz="2900" dirty="0">
              <a:solidFill>
                <a:srgbClr val="002060"/>
              </a:solidFill>
            </a:endParaRPr>
          </a:p>
          <a:p>
            <a:pPr marL="0" lvl="1" algn="just"/>
            <a:endParaRPr lang="hr-HR" sz="2900" dirty="0">
              <a:solidFill>
                <a:srgbClr val="002060"/>
              </a:solidFill>
            </a:endParaRPr>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61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fontScale="40000" lnSpcReduction="20000"/>
          </a:bodyPr>
          <a:lstStyle/>
          <a:p>
            <a:pPr marL="457200" lvl="1" indent="0" algn="just">
              <a:buNone/>
            </a:pPr>
            <a:endParaRPr lang="hr-HR" sz="2400" dirty="0">
              <a:solidFill>
                <a:srgbClr val="002060"/>
              </a:solidFill>
            </a:endParaRPr>
          </a:p>
          <a:p>
            <a:pPr marL="285750" lvl="0" indent="-285750" algn="just"/>
            <a:r>
              <a:rPr lang="hr-HR" dirty="0"/>
              <a:t>najmanje svake 4 godine je potrebno napraviti analizu uspješnosti sustava potpora, a svaki slijedeći ciklus potpora mora biti temeljen na rezultatima te analize (članak 4.(4)) </a:t>
            </a:r>
            <a:r>
              <a:rPr lang="hr-HR" b="1" dirty="0"/>
              <a:t>pri čemu se ne smije dovoditi u pitanje prethodno dodijeljene potpore </a:t>
            </a:r>
            <a:r>
              <a:rPr lang="hr-HR" dirty="0"/>
              <a:t>(članak 6.) </a:t>
            </a:r>
          </a:p>
          <a:p>
            <a:pPr lvl="0" algn="just"/>
            <a:endParaRPr lang="hr-HR" dirty="0"/>
          </a:p>
          <a:p>
            <a:pPr marL="285750" lvl="0" indent="-285750" algn="just"/>
            <a:r>
              <a:rPr lang="hr-HR" b="1" dirty="0"/>
              <a:t>zemlje članice moraju uspostaviti sustav nacionalnih potpora proizvođačima električne energije koji su smješteni u drugim zemljama članicama </a:t>
            </a:r>
            <a:r>
              <a:rPr lang="hr-HR" dirty="0"/>
              <a:t>pri čemu u razdoblju 2021.-2025. godine barem 10 % novo-podupiranih kapaciteta treba biti dostupno postrojenjima u drugim državama članicama. Ovaj iznos u razdoblju 2026.-2030. treba povećati na 15 % (članak 5.) </a:t>
            </a:r>
          </a:p>
          <a:p>
            <a:pPr lvl="0" algn="just"/>
            <a:endParaRPr lang="hr-HR" dirty="0"/>
          </a:p>
          <a:p>
            <a:pPr marL="285750" lvl="0" indent="-285750" algn="just"/>
            <a:r>
              <a:rPr lang="hr-HR" b="1" dirty="0"/>
              <a:t>kod zajedničkih projekata između država članica </a:t>
            </a:r>
            <a:r>
              <a:rPr lang="hr-HR" b="1" dirty="0" smtClean="0"/>
              <a:t>kao </a:t>
            </a:r>
            <a:r>
              <a:rPr lang="hr-HR" b="1" dirty="0"/>
              <a:t>energija iz obnovljivih izvora proizvedena u </a:t>
            </a:r>
            <a:r>
              <a:rPr lang="hr-HR" b="1" dirty="0" smtClean="0"/>
              <a:t>jednoj zemlji</a:t>
            </a:r>
            <a:r>
              <a:rPr lang="hr-HR" b="1" dirty="0"/>
              <a:t>, a koja se može administrirati u korist cilja o udjelu energije iz obnovljivih izvora u konačnoj bruto potrošnji </a:t>
            </a:r>
            <a:r>
              <a:rPr lang="hr-HR" b="1" dirty="0" smtClean="0"/>
              <a:t>druge zemlje, </a:t>
            </a:r>
            <a:r>
              <a:rPr lang="hr-HR" b="1" dirty="0"/>
              <a:t>moguće je obračunavati samo energiju proizvedenu u postrojenjima izgrađenim nakon 25. lipnja 2009. godine ili postojećim postrojenjima koja su obnovljena (revitalizirana) nakon tog datuma, ali samo u dijelu koji se odnosi na povećanje kapaciteta nastalog obnovom (revitalizacijom) postojećeg postrojenja</a:t>
            </a:r>
            <a:r>
              <a:rPr lang="hr-HR" dirty="0"/>
              <a:t> (članak 9.). Isto pravilo se primjenjuje i na zajedničke projekte između država članica i trećih zemalja pri čemu takvo postrojenje ne smije primati nacionalne potpore treće zemlje, izuzev investicijskih potpora dodijeljenih postrojenju. Dakle, takvo postrojenje ne može dobivati tzv. operativne potpore (za proizvedenu energiju) treće zemlje (članak 11. (2)c )  </a:t>
            </a:r>
          </a:p>
          <a:p>
            <a:pPr marL="0" lvl="1" indent="0" algn="just">
              <a:buNone/>
            </a:pPr>
            <a:endParaRPr lang="hr-HR" sz="2200" dirty="0"/>
          </a:p>
          <a:p>
            <a:pPr marL="0" lvl="1" algn="just"/>
            <a:endParaRPr lang="hr-HR" sz="1600" dirty="0"/>
          </a:p>
          <a:p>
            <a:pPr marL="285750" indent="-285750" algn="just"/>
            <a:r>
              <a:rPr lang="hr-HR" dirty="0"/>
              <a:t>u svrhu primjene članka 7. RED II koji se odnosi na obračun udjela energije iz obnovljivih izvora u konačnoj bruto potrošnji energije, za potrebe obračuna udjela </a:t>
            </a:r>
            <a:r>
              <a:rPr lang="hr-HR" b="1" dirty="0"/>
              <a:t>energije iz obnovljivih izvora proizvedene i utrošene u trećoj zemlji, a koji se administrira u korist zajedničkog cilja Unije</a:t>
            </a:r>
            <a:r>
              <a:rPr lang="hr-HR" dirty="0"/>
              <a:t>, vezano uz prijenosni sustav (</a:t>
            </a:r>
            <a:r>
              <a:rPr lang="hr-HR" dirty="0" err="1"/>
              <a:t>interkonekcije</a:t>
            </a:r>
            <a:r>
              <a:rPr lang="hr-HR" dirty="0"/>
              <a:t>) moraju, između ostaloga, biti zadovoljeni uvjeti da je </a:t>
            </a:r>
            <a:r>
              <a:rPr lang="hr-HR" b="1" dirty="0"/>
              <a:t>izgradnja prijenosnog sustava započela do 31. prosinca 2026., da prijenosni sustav nije u funkciji do 31. prosinca 2030., te da je moguće da je u funkciji od 31. prosinca 2032. </a:t>
            </a:r>
            <a:r>
              <a:rPr lang="hr-HR" dirty="0"/>
              <a:t>(članak 11. (3)). Nakon tih datuma prijenosni sustav će biti korišten za izvoz u Uniju; </a:t>
            </a:r>
          </a:p>
          <a:p>
            <a:pPr marL="285750" indent="-285750" algn="just"/>
            <a:endParaRPr lang="hr-HR" dirty="0"/>
          </a:p>
          <a:p>
            <a:pPr marL="285750" lvl="1" algn="just">
              <a:buFont typeface="Arial" pitchFamily="34" charset="0"/>
              <a:buChar char="•"/>
            </a:pPr>
            <a:r>
              <a:rPr lang="hr-HR" sz="3300" b="1" dirty="0"/>
              <a:t>zemlje članice moraju provesti procjenu nacionalnog potencijala obnovljivih izvora energije, kao i procjenu korištenja otpadne topline i rashlade vezano uz grijanje i hlađenje</a:t>
            </a:r>
            <a:r>
              <a:rPr lang="hr-HR" sz="3300" dirty="0"/>
              <a:t> (članak 15. (8)), </a:t>
            </a:r>
            <a:r>
              <a:rPr lang="hr-HR" sz="3300" b="1" dirty="0"/>
              <a:t>kao i ukloniti administrativne barijere za sklapanje korporativnih dugoročnih ugovora o isporuci energije </a:t>
            </a:r>
            <a:r>
              <a:rPr lang="hr-HR" sz="3300" dirty="0"/>
              <a:t>(tzv. „</a:t>
            </a:r>
            <a:r>
              <a:rPr lang="hr-HR" sz="3300" dirty="0" err="1"/>
              <a:t>power</a:t>
            </a:r>
            <a:r>
              <a:rPr lang="hr-HR" sz="3300" dirty="0"/>
              <a:t> </a:t>
            </a:r>
            <a:r>
              <a:rPr lang="hr-HR" sz="3300" dirty="0" err="1"/>
              <a:t>purchase</a:t>
            </a:r>
            <a:r>
              <a:rPr lang="hr-HR" sz="3300" dirty="0"/>
              <a:t> </a:t>
            </a:r>
            <a:r>
              <a:rPr lang="hr-HR" sz="3300" dirty="0" err="1"/>
              <a:t>agreements</a:t>
            </a:r>
            <a:r>
              <a:rPr lang="hr-HR" sz="3300" dirty="0"/>
              <a:t>“) kako bi se omogućilo financiranje obnovljivih izvora i olakšala njihova upotreba (članak 15. (9)); </a:t>
            </a:r>
          </a:p>
          <a:p>
            <a:pPr marL="0" lvl="1" algn="just"/>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83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fontScale="40000" lnSpcReduction="20000"/>
          </a:bodyPr>
          <a:lstStyle/>
          <a:p>
            <a:pPr marL="457200" lvl="1" indent="0" algn="just">
              <a:buNone/>
            </a:pPr>
            <a:endParaRPr lang="hr-HR" sz="2400" dirty="0">
              <a:solidFill>
                <a:srgbClr val="002060"/>
              </a:solidFill>
            </a:endParaRPr>
          </a:p>
          <a:p>
            <a:pPr algn="just"/>
            <a:r>
              <a:rPr lang="hr-HR" b="1" dirty="0"/>
              <a:t>zemlje članice moraju do 01. siječnja 2021. uspostaviti jednu ili više administrativnih kontaktnih točaka (tzv. „one-stop-</a:t>
            </a:r>
            <a:r>
              <a:rPr lang="hr-HR" b="1" dirty="0" err="1"/>
              <a:t>shop</a:t>
            </a:r>
            <a:r>
              <a:rPr lang="hr-HR" b="1" dirty="0"/>
              <a:t>“) </a:t>
            </a:r>
            <a:r>
              <a:rPr lang="hr-HR" dirty="0"/>
              <a:t>koja/e će koordinirati čitav proces odobravanja postrojenja (</a:t>
            </a:r>
            <a:r>
              <a:rPr lang="hr-HR" b="1" dirty="0"/>
              <a:t>tzv. „</a:t>
            </a:r>
            <a:r>
              <a:rPr lang="hr-HR" b="1" dirty="0" err="1"/>
              <a:t>permiting</a:t>
            </a:r>
            <a:r>
              <a:rPr lang="hr-HR" b="1" dirty="0"/>
              <a:t> </a:t>
            </a:r>
            <a:r>
              <a:rPr lang="hr-HR" b="1" dirty="0" err="1"/>
              <a:t>process</a:t>
            </a:r>
            <a:r>
              <a:rPr lang="hr-HR" b="1" dirty="0"/>
              <a:t>“</a:t>
            </a:r>
            <a:r>
              <a:rPr lang="hr-HR" dirty="0"/>
              <a:t>), </a:t>
            </a:r>
            <a:r>
              <a:rPr lang="hr-HR" b="1" dirty="0"/>
              <a:t>uključujući s postrojenjem povezanih prijenosnih i distributivnih sustava</a:t>
            </a:r>
            <a:r>
              <a:rPr lang="hr-HR" dirty="0"/>
              <a:t>, a proces odobravanja postrojenja ne smije trajati duže od 3 godine (članak 16.); </a:t>
            </a:r>
            <a:r>
              <a:rPr lang="hr-HR" dirty="0">
                <a:solidFill>
                  <a:srgbClr val="00B050"/>
                </a:solidFill>
              </a:rPr>
              <a:t>- u lipnju 2018. Europski parlament i Vijeće Europe dogovorili su skraćenje trajanja na 2 godine u slučaju regularnih projekata, te na 1 godinu u slučaju povećanja kapaciteta. Rokovi se mogu pružiti za dodatnih godinu dana u slučaju potrebe provedbe dodatnih postupaka vezano uz pitanja zaštite okoliša i pitanja specifičnih upravnih postupaka</a:t>
            </a:r>
          </a:p>
          <a:p>
            <a:pPr algn="just"/>
            <a:endParaRPr lang="hr-HR" dirty="0"/>
          </a:p>
          <a:p>
            <a:pPr marL="285750" indent="-285750" algn="just"/>
            <a:r>
              <a:rPr lang="hr-HR" dirty="0"/>
              <a:t>predlaže se da se demonstracijski projekti i postrojenja s kapacitetom manjim od 50 </a:t>
            </a:r>
            <a:r>
              <a:rPr lang="hr-HR" dirty="0" err="1"/>
              <a:t>kWel</a:t>
            </a:r>
            <a:r>
              <a:rPr lang="hr-HR" dirty="0"/>
              <a:t> priključuju na mrežu po jednostavnijoj proceduri slijedom „notifikacije“ prema operateru distribucijskog sustava (članak 17.); </a:t>
            </a:r>
            <a:r>
              <a:rPr lang="hr-HR" dirty="0">
                <a:solidFill>
                  <a:srgbClr val="00B050"/>
                </a:solidFill>
              </a:rPr>
              <a:t>- u lipnju 2018. Europski parlament i Vijeće Europe dogovorili su da to bude 10,8 kW, a da zemlje članice može takvu proceduru proširiti i na postrojenja do 50 kW</a:t>
            </a:r>
          </a:p>
          <a:p>
            <a:pPr marL="285750" indent="-285750" algn="just"/>
            <a:endParaRPr lang="hr-HR" dirty="0"/>
          </a:p>
          <a:p>
            <a:pPr marL="285750" indent="-285750" algn="just"/>
            <a:r>
              <a:rPr lang="hr-HR" b="1" dirty="0"/>
              <a:t>postrojenja koja dobiju neki oblik potpore ne mogu raspolagati jamstvima podrijetla, već ta jamstva podrijetla država članica stavlja na dražbe, a sredstva prikupljena na taj način moraju biti namjenski korištena kako bi se umanjili troškovi potpora za obnovljive izvore energije </a:t>
            </a:r>
            <a:r>
              <a:rPr lang="hr-HR" dirty="0"/>
              <a:t>(članak 19.) </a:t>
            </a:r>
            <a:r>
              <a:rPr lang="hr-HR" dirty="0">
                <a:solidFill>
                  <a:srgbClr val="00B050"/>
                </a:solidFill>
              </a:rPr>
              <a:t>- ovaj mehanizam je uveden u RH kroz prijedlog Izmjena i dopuna </a:t>
            </a:r>
            <a:r>
              <a:rPr lang="hr-HR" dirty="0" err="1">
                <a:solidFill>
                  <a:srgbClr val="00B050"/>
                </a:solidFill>
              </a:rPr>
              <a:t>ZOIEiVUK</a:t>
            </a:r>
            <a:endParaRPr lang="hr-HR" dirty="0">
              <a:solidFill>
                <a:srgbClr val="00B050"/>
              </a:solidFill>
            </a:endParaRPr>
          </a:p>
          <a:p>
            <a:pPr marL="285750" indent="-285750" algn="just"/>
            <a:endParaRPr lang="hr-HR" dirty="0"/>
          </a:p>
          <a:p>
            <a:pPr marL="285750" indent="-285750" algn="just"/>
            <a:r>
              <a:rPr lang="hr-HR" dirty="0"/>
              <a:t>zemlja članica može (</a:t>
            </a:r>
            <a:r>
              <a:rPr lang="hr-HR" b="1" dirty="0" err="1"/>
              <a:t>may</a:t>
            </a:r>
            <a:r>
              <a:rPr lang="hr-HR" b="1" dirty="0"/>
              <a:t> = može</a:t>
            </a:r>
            <a:r>
              <a:rPr lang="hr-HR" dirty="0"/>
              <a:t>) u sustav jamstva podrijetla uključiti, odnosno jamstva podrijetla izdavati i za neobnovljive izvore energije (članak članak 19.(2)) </a:t>
            </a:r>
          </a:p>
          <a:p>
            <a:pPr marL="285750" indent="-285750" algn="just"/>
            <a:endParaRPr lang="hr-HR" dirty="0"/>
          </a:p>
          <a:p>
            <a:pPr marL="285750" indent="-285750" algn="just"/>
            <a:r>
              <a:rPr lang="hr-HR" dirty="0"/>
              <a:t>predlaže se da jamstva podrijetla budu valjana tijekom kalendarske godine u kojoj je proizvedena energija, te da ističu 6 mjeseci nakon završetka te kalendarske godine, ukoliko nisu otkazana od strane proizvođača (članak 19.(3))</a:t>
            </a:r>
          </a:p>
          <a:p>
            <a:pPr marL="285750" indent="-285750" algn="just"/>
            <a:endParaRPr lang="hr-HR" dirty="0"/>
          </a:p>
          <a:p>
            <a:pPr marL="285750" indent="-285750" algn="just"/>
            <a:r>
              <a:rPr lang="hr-HR" b="1" dirty="0"/>
              <a:t>Treće zemlje </a:t>
            </a:r>
            <a:r>
              <a:rPr lang="hr-HR" dirty="0"/>
              <a:t>s kojima zemlja članica ostvaruje zajedničke projekte i iz kojih se </a:t>
            </a:r>
            <a:r>
              <a:rPr lang="hr-HR" b="1" dirty="0"/>
              <a:t>ostvaruje direktan uvoz energije u Uniju, moraju imati s Europskom komisijom sporazum o međusobnom priznavanju jamstava podrijetla</a:t>
            </a:r>
            <a:r>
              <a:rPr lang="hr-HR" dirty="0"/>
              <a:t>, a </a:t>
            </a:r>
            <a:r>
              <a:rPr lang="hr-HR" b="1" dirty="0"/>
              <a:t>sustav jamstva podrijetla određene treće zemlje mora biti kompatibilan sa sustavom zemlje članice</a:t>
            </a:r>
            <a:r>
              <a:rPr lang="hr-HR" dirty="0"/>
              <a:t> (članak 19. (11)) </a:t>
            </a:r>
          </a:p>
          <a:p>
            <a:pPr marL="285750" lvl="0" indent="-285750" algn="just"/>
            <a:endParaRPr lang="hr-HR" dirty="0">
              <a:solidFill>
                <a:srgbClr val="002060"/>
              </a:solidFill>
            </a:endParaRPr>
          </a:p>
          <a:p>
            <a:pPr algn="just"/>
            <a:endParaRPr lang="hr-HR" dirty="0">
              <a:solidFill>
                <a:srgbClr val="002060"/>
              </a:solidFill>
            </a:endParaRPr>
          </a:p>
          <a:p>
            <a:pPr lvl="0" algn="just"/>
            <a:endParaRPr lang="hr-HR" dirty="0"/>
          </a:p>
          <a:p>
            <a:pPr marL="0" lvl="1" algn="just"/>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426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fontScale="40000" lnSpcReduction="20000"/>
          </a:bodyPr>
          <a:lstStyle/>
          <a:p>
            <a:pPr marL="285750" indent="-285750" algn="just"/>
            <a:r>
              <a:rPr lang="hr-HR" dirty="0"/>
              <a:t>predlaže se da se fizička osoba/domaćinstvo čija predaja energije u mrežu ne prelazi 10 MWh i pravna osoba čija predaja energije u mrežu ne prelazi 500 MWh na godišnjoj razini ne smatra opskrbljivačem već </a:t>
            </a:r>
            <a:r>
              <a:rPr lang="hr-HR" b="1" dirty="0"/>
              <a:t>„obnovljivim samo-potrošačem“ (tzv. „</a:t>
            </a:r>
            <a:r>
              <a:rPr lang="hr-HR" b="1" dirty="0" err="1"/>
              <a:t>renewable</a:t>
            </a:r>
            <a:r>
              <a:rPr lang="hr-HR" b="1" dirty="0"/>
              <a:t> </a:t>
            </a:r>
            <a:r>
              <a:rPr lang="hr-HR" b="1" dirty="0" err="1"/>
              <a:t>self</a:t>
            </a:r>
            <a:r>
              <a:rPr lang="hr-HR" b="1" dirty="0"/>
              <a:t>-</a:t>
            </a:r>
            <a:r>
              <a:rPr lang="hr-HR" b="1" dirty="0" err="1"/>
              <a:t>consumer</a:t>
            </a:r>
            <a:r>
              <a:rPr lang="hr-HR" b="1" dirty="0"/>
              <a:t>“)</a:t>
            </a:r>
            <a:r>
              <a:rPr lang="hr-HR" dirty="0"/>
              <a:t>, pri čemu zemlja članica može postaviti i više granice (članak 21.)</a:t>
            </a:r>
          </a:p>
          <a:p>
            <a:pPr marL="285750" lvl="0" indent="-285750" algn="just"/>
            <a:endParaRPr lang="hr-HR" dirty="0"/>
          </a:p>
          <a:p>
            <a:pPr marL="285750" lvl="0" indent="-285750" algn="just"/>
            <a:r>
              <a:rPr lang="hr-HR" dirty="0"/>
              <a:t>uvodi se i pojam „</a:t>
            </a:r>
            <a:r>
              <a:rPr lang="hr-HR" b="1" dirty="0"/>
              <a:t>zadruga obnovljivih izvora energije“ (tzv. „</a:t>
            </a:r>
            <a:r>
              <a:rPr lang="hr-HR" b="1" dirty="0" err="1"/>
              <a:t>renewable</a:t>
            </a:r>
            <a:r>
              <a:rPr lang="hr-HR" b="1" dirty="0"/>
              <a:t> </a:t>
            </a:r>
            <a:r>
              <a:rPr lang="hr-HR" b="1" dirty="0" err="1"/>
              <a:t>energy</a:t>
            </a:r>
            <a:r>
              <a:rPr lang="hr-HR" b="1" dirty="0"/>
              <a:t> </a:t>
            </a:r>
            <a:r>
              <a:rPr lang="hr-HR" b="1" dirty="0" err="1"/>
              <a:t>community</a:t>
            </a:r>
            <a:r>
              <a:rPr lang="hr-HR" b="1" dirty="0"/>
              <a:t>“) </a:t>
            </a:r>
            <a:r>
              <a:rPr lang="hr-HR" dirty="0"/>
              <a:t>koja može imati pravni oblik malog i srednjeg poduzeća ili neprofitne organizacije, a takva „zadruga obnovljivih izvora energije“ ne smije imati instalirani kapacitet veći od 18 MW električne energije, toplinske/rashladne energije ili energije korištene u transportu kao godišnji prosjek kroz proteklih 5 godina (članak 22.) </a:t>
            </a:r>
          </a:p>
          <a:p>
            <a:pPr marL="285750" lvl="0" indent="-285750" algn="just"/>
            <a:endParaRPr lang="hr-HR" dirty="0"/>
          </a:p>
          <a:p>
            <a:pPr marL="285750" lvl="0" indent="-285750" algn="just"/>
            <a:r>
              <a:rPr lang="hr-HR" dirty="0"/>
              <a:t>u cilju poticanja jačeg ulaska obnovljivih izvora energije u sektor grijanja i hlađenja, </a:t>
            </a:r>
            <a:r>
              <a:rPr lang="hr-HR" b="1" dirty="0"/>
              <a:t>zemlja članica </a:t>
            </a:r>
            <a:r>
              <a:rPr lang="hr-HR" b="1" dirty="0" smtClean="0"/>
              <a:t>treba </a:t>
            </a:r>
            <a:r>
              <a:rPr lang="hr-HR" b="1" dirty="0"/>
              <a:t>povećati udio toplinske i rashladne energije iz obnovljivih izvora </a:t>
            </a:r>
            <a:r>
              <a:rPr lang="hr-HR" b="1" dirty="0" smtClean="0"/>
              <a:t>isporučene za grijanje i hlađenje za </a:t>
            </a:r>
            <a:r>
              <a:rPr lang="hr-HR" b="1" dirty="0"/>
              <a:t>najmanje jedan postotni poen (1%) svake godine, izražen kao udio u konačnoj nacionalnoj bruto potrošnji energije</a:t>
            </a:r>
            <a:r>
              <a:rPr lang="hr-HR" dirty="0"/>
              <a:t>, obračunato prema metodologiji definiranoj člankom 7. RED II (članak 23.), pri čemu nije definirano da li se to odnosi na ETS ili </a:t>
            </a:r>
            <a:r>
              <a:rPr lang="hr-HR" dirty="0" err="1"/>
              <a:t>non</a:t>
            </a:r>
            <a:r>
              <a:rPr lang="hr-HR" dirty="0"/>
              <a:t>-ETS sektor; </a:t>
            </a:r>
            <a:r>
              <a:rPr lang="hr-HR" dirty="0">
                <a:solidFill>
                  <a:srgbClr val="00B050"/>
                </a:solidFill>
              </a:rPr>
              <a:t>- u lipnju 2018. Europski parlament i Vijeće Europe su dogovorili da to bude 1.3 %, odnosno 1,</a:t>
            </a:r>
            <a:r>
              <a:rPr lang="hr-HR" dirty="0" err="1">
                <a:solidFill>
                  <a:srgbClr val="00B050"/>
                </a:solidFill>
              </a:rPr>
              <a:t>1</a:t>
            </a:r>
            <a:r>
              <a:rPr lang="hr-HR" dirty="0">
                <a:solidFill>
                  <a:srgbClr val="00B050"/>
                </a:solidFill>
              </a:rPr>
              <a:t> % ukoliko otpadna toplina nije uzeta u obzir. </a:t>
            </a:r>
          </a:p>
          <a:p>
            <a:pPr marL="285750" lvl="0" indent="-285750" algn="just"/>
            <a:endParaRPr lang="hr-HR" dirty="0"/>
          </a:p>
          <a:p>
            <a:pPr marL="285750" lvl="0" indent="-285750" algn="just"/>
            <a:r>
              <a:rPr lang="hr-HR" b="1" dirty="0"/>
              <a:t>pružatelji usluga centraliziranog grijanja/hlađenja moraju krajnjim korisnicima tih usluga osigurati podatke o proizvodnji energije</a:t>
            </a:r>
            <a:r>
              <a:rPr lang="hr-HR" dirty="0"/>
              <a:t>, kao i udjelu energije iz obnovljivih izvora u svojim energetskim sustavima (članak 24.) </a:t>
            </a:r>
          </a:p>
          <a:p>
            <a:pPr marL="285750" lvl="0" indent="-285750" algn="just"/>
            <a:endParaRPr lang="hr-HR" dirty="0"/>
          </a:p>
          <a:p>
            <a:pPr marL="285750" indent="-285750" algn="just"/>
            <a:r>
              <a:rPr lang="hr-HR" dirty="0"/>
              <a:t>zemlje članice moraju poduzeti mjere da </a:t>
            </a:r>
            <a:r>
              <a:rPr lang="hr-HR" b="1" dirty="0"/>
              <a:t>krajnji korisnici mogu izaći iz „neučinkovitih centraliziranih sustava grijanja/hlađenja“ u cilju da sami proizvode toplinsku ili rashladnu energiju iz obnovljivih izvora</a:t>
            </a:r>
            <a:r>
              <a:rPr lang="hr-HR" dirty="0"/>
              <a:t>, te su im dužni omogućiti </a:t>
            </a:r>
            <a:r>
              <a:rPr lang="hr-HR" b="1" dirty="0" err="1"/>
              <a:t>nediskriminirajući</a:t>
            </a:r>
            <a:r>
              <a:rPr lang="hr-HR" b="1" dirty="0"/>
              <a:t> pristup mreži na način da takvi proizvođači mogu direktno opskrbljivati krajnje korisnike</a:t>
            </a:r>
            <a:r>
              <a:rPr lang="hr-HR" dirty="0"/>
              <a:t>, osim u slučaju da zbog drugih proizvođača toplinske ili rashladne energije iz obnovljivih izvora ili visokoučinkovite </a:t>
            </a:r>
            <a:r>
              <a:rPr lang="hr-HR" dirty="0" err="1"/>
              <a:t>kogeneracije</a:t>
            </a:r>
            <a:r>
              <a:rPr lang="hr-HR" dirty="0"/>
              <a:t> na mreži nema kapaciteta, pri čemu operator mreže takve slučajeve mora obrazložiti nadležnom tijelu (članak 24.)</a:t>
            </a:r>
          </a:p>
          <a:p>
            <a:pPr marL="0" lvl="0" indent="0" algn="just">
              <a:buNone/>
            </a:pPr>
            <a:endParaRPr lang="hr-HR" dirty="0">
              <a:solidFill>
                <a:srgbClr val="002060"/>
              </a:solidFill>
            </a:endParaRPr>
          </a:p>
          <a:p>
            <a:pPr lvl="0" algn="just"/>
            <a:endParaRPr lang="hr-HR" dirty="0"/>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88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rmAutofit fontScale="90000"/>
          </a:bodyPr>
          <a:lstStyle/>
          <a:p>
            <a:pPr marL="514350" indent="-514350"/>
            <a:r>
              <a:rPr lang="hr-HR" sz="2000" dirty="0">
                <a:solidFill>
                  <a:srgbClr val="FF0000"/>
                </a:solidFill>
              </a:rPr>
              <a:t/>
            </a:r>
            <a:br>
              <a:rPr lang="hr-HR" sz="2000" dirty="0">
                <a:solidFill>
                  <a:srgbClr val="FF0000"/>
                </a:solidFill>
              </a:rPr>
            </a:br>
            <a:r>
              <a:rPr lang="hr-HR" sz="2000" dirty="0">
                <a:solidFill>
                  <a:srgbClr val="FF0000"/>
                </a:solidFill>
              </a:rPr>
              <a:t>III. ŠTO DONOSI PRIJEDLOG RED II BITNO ZA STRATEŠKO PROMIŠLJANJE O ENERGETSKOJ I KLIMATSKOJ POLITICI REPUBLIKE HRVATSKE  </a:t>
            </a:r>
            <a:r>
              <a:rPr lang="hr-HR" dirty="0">
                <a:solidFill>
                  <a:srgbClr val="FF0000"/>
                </a:solidFill>
              </a:rPr>
              <a:t/>
            </a:r>
            <a:br>
              <a:rPr lang="hr-HR" dirty="0">
                <a:solidFill>
                  <a:srgbClr val="FF0000"/>
                </a:solidFill>
              </a:rPr>
            </a:br>
            <a:r>
              <a:rPr lang="hr-HR" dirty="0"/>
              <a:t/>
            </a:r>
            <a:br>
              <a:rPr lang="hr-HR" dirty="0"/>
            </a:br>
            <a:endParaRPr lang="hr-HR" dirty="0"/>
          </a:p>
        </p:txBody>
      </p:sp>
      <p:sp>
        <p:nvSpPr>
          <p:cNvPr id="5" name="Content Placeholder 4"/>
          <p:cNvSpPr>
            <a:spLocks noGrp="1"/>
          </p:cNvSpPr>
          <p:nvPr>
            <p:ph idx="1"/>
          </p:nvPr>
        </p:nvSpPr>
        <p:spPr>
          <a:xfrm>
            <a:off x="86837" y="1628800"/>
            <a:ext cx="8949260" cy="5067944"/>
          </a:xfrm>
        </p:spPr>
        <p:txBody>
          <a:bodyPr>
            <a:normAutofit fontScale="25000" lnSpcReduction="20000"/>
          </a:bodyPr>
          <a:lstStyle/>
          <a:p>
            <a:pPr marL="285750" indent="-285750" algn="just"/>
            <a:r>
              <a:rPr lang="hr-HR" sz="4800" dirty="0"/>
              <a:t>uvodi se novi pojmovi vezano uz goriva dobivena iz biomase tako da je potrebno razlikovati:</a:t>
            </a:r>
          </a:p>
          <a:p>
            <a:pPr algn="just">
              <a:buFont typeface="+mj-lt"/>
              <a:buAutoNum type="alphaLcParenR"/>
            </a:pPr>
            <a:r>
              <a:rPr lang="hr-HR" sz="4800" b="1" dirty="0" err="1"/>
              <a:t>biotekućine</a:t>
            </a:r>
            <a:r>
              <a:rPr lang="hr-HR" sz="4800" b="1" dirty="0"/>
              <a:t> („</a:t>
            </a:r>
            <a:r>
              <a:rPr lang="hr-HR" sz="4800" b="1" dirty="0" err="1"/>
              <a:t>bioliquids</a:t>
            </a:r>
            <a:r>
              <a:rPr lang="hr-HR" sz="4800" b="1" dirty="0"/>
              <a:t>“) </a:t>
            </a:r>
            <a:r>
              <a:rPr lang="hr-HR" sz="4800" dirty="0"/>
              <a:t>– tekuće gorivo proizvedeno iz biomase koje se koristi za energetske potrebe, uključujući i električnu, toplinsku i rashladnu energiju, osim one koja se koristi u transportu (članak 2.), </a:t>
            </a:r>
          </a:p>
          <a:p>
            <a:pPr algn="just">
              <a:buFont typeface="+mj-lt"/>
              <a:buAutoNum type="alphaLcParenR"/>
            </a:pPr>
            <a:r>
              <a:rPr lang="hr-HR" sz="4800" b="1" dirty="0" err="1"/>
              <a:t>biogoriva</a:t>
            </a:r>
            <a:r>
              <a:rPr lang="hr-HR" sz="4800" b="1" dirty="0"/>
              <a:t> („</a:t>
            </a:r>
            <a:r>
              <a:rPr lang="hr-HR" sz="4800" b="1" dirty="0" err="1"/>
              <a:t>biofuels</a:t>
            </a:r>
            <a:r>
              <a:rPr lang="hr-HR" sz="4800" b="1" dirty="0"/>
              <a:t>“) </a:t>
            </a:r>
            <a:r>
              <a:rPr lang="hr-HR" sz="4800" dirty="0"/>
              <a:t>– tekuće gorivo proizvedeno iz biomase namijenjeno za korištenje u transportu (članak 2.), </a:t>
            </a:r>
          </a:p>
          <a:p>
            <a:pPr algn="just">
              <a:buFont typeface="+mj-lt"/>
              <a:buAutoNum type="alphaLcParenR"/>
            </a:pPr>
            <a:r>
              <a:rPr lang="hr-HR" sz="4800" b="1" dirty="0"/>
              <a:t>goriva iz biomase („</a:t>
            </a:r>
            <a:r>
              <a:rPr lang="hr-HR" sz="4800" b="1" dirty="0" err="1"/>
              <a:t>biomassfuels</a:t>
            </a:r>
            <a:r>
              <a:rPr lang="hr-HR" sz="4800" b="1" dirty="0"/>
              <a:t>“) </a:t>
            </a:r>
            <a:r>
              <a:rPr lang="hr-HR" sz="4800" dirty="0"/>
              <a:t>– kruto ili plinovito gorivo proizvedeno iz biomase, a što uključuje i otpad i ostatke (npr. drvni ostatak, ostaci iz poljoprivrede, </a:t>
            </a:r>
            <a:r>
              <a:rPr lang="hr-HR" sz="4800" dirty="0" err="1"/>
              <a:t>akvakulture</a:t>
            </a:r>
            <a:r>
              <a:rPr lang="hr-HR" sz="4800" dirty="0"/>
              <a:t>, ribarstva ili šumarstva) (članak 26), </a:t>
            </a:r>
          </a:p>
          <a:p>
            <a:pPr marL="285750" indent="-285750" algn="just"/>
            <a:endParaRPr lang="hr-HR" sz="4800" dirty="0"/>
          </a:p>
          <a:p>
            <a:pPr marL="285750" indent="-285750" algn="just"/>
            <a:r>
              <a:rPr lang="hr-HR" sz="4800" b="1" dirty="0"/>
              <a:t>sva goriva iz biomase, a koja nisu proizvedena iz ostataka podliježu dokazivanju podrijetla i održivosti biomase koja se koristi kao sirovina pri čemu se ne smije koristiti biomasa s područja s visokom biološkom raznolikošću, odnosno s područja koja su 28. siječnja 2008. imala ili su nakon toga datuma stekla status</a:t>
            </a:r>
            <a:r>
              <a:rPr lang="hr-HR" sz="4800" dirty="0"/>
              <a:t> (članak 26.):</a:t>
            </a:r>
          </a:p>
          <a:p>
            <a:pPr algn="just">
              <a:buFont typeface="Wingdings" panose="05000000000000000000" pitchFamily="2" charset="2"/>
              <a:buChar char="Ø"/>
            </a:pPr>
            <a:r>
              <a:rPr lang="hr-HR" sz="4800" dirty="0"/>
              <a:t>šume i šumskog zemljišta s autohtonim vrstama, na kojima nema jasno vidljive indikacije ljudske aktivnosti i ekološki procesi se odvijaju bez značajnih poremećaja, </a:t>
            </a:r>
          </a:p>
          <a:p>
            <a:pPr algn="just">
              <a:buFont typeface="Wingdings" panose="05000000000000000000" pitchFamily="2" charset="2"/>
              <a:buChar char="Ø"/>
            </a:pPr>
            <a:r>
              <a:rPr lang="hr-HR" sz="4800" dirty="0"/>
              <a:t>područja koja su od strane nacionalnih nadležnih tijela određena s ciljem zaštite prirode, </a:t>
            </a:r>
          </a:p>
          <a:p>
            <a:pPr algn="just">
              <a:buFont typeface="Wingdings" panose="05000000000000000000" pitchFamily="2" charset="2"/>
              <a:buChar char="Ø"/>
            </a:pPr>
            <a:r>
              <a:rPr lang="hr-HR" sz="4800" dirty="0"/>
              <a:t>područja namijenjenih zaštiti rijetkih i ugroženih vrsta ili stanišnih tipova definiranih međunarodnim sporazumima ili uključenih na popis sastavljen od strane međuvladinih organizacija ili IUCN (</a:t>
            </a:r>
            <a:r>
              <a:rPr lang="hr-HR" sz="4800" dirty="0" err="1"/>
              <a:t>International</a:t>
            </a:r>
            <a:r>
              <a:rPr lang="hr-HR" sz="4800" dirty="0"/>
              <a:t> Union for </a:t>
            </a:r>
            <a:r>
              <a:rPr lang="hr-HR" sz="4800" dirty="0" err="1"/>
              <a:t>the</a:t>
            </a:r>
            <a:r>
              <a:rPr lang="hr-HR" sz="4800" dirty="0"/>
              <a:t> </a:t>
            </a:r>
            <a:r>
              <a:rPr lang="hr-HR" sz="4800" dirty="0" err="1"/>
              <a:t>Conservation</a:t>
            </a:r>
            <a:r>
              <a:rPr lang="hr-HR" sz="4800" dirty="0"/>
              <a:t> </a:t>
            </a:r>
            <a:r>
              <a:rPr lang="hr-HR" sz="4800" dirty="0" err="1"/>
              <a:t>of</a:t>
            </a:r>
            <a:r>
              <a:rPr lang="hr-HR" sz="4800" dirty="0"/>
              <a:t> Nature) osim ukoliko se dokaže da proizvodnja sirovinskog materijala nije u suprotnosti s ciljevima zaštite prirode, </a:t>
            </a:r>
          </a:p>
          <a:p>
            <a:pPr algn="just">
              <a:buFont typeface="Wingdings" panose="05000000000000000000" pitchFamily="2" charset="2"/>
              <a:buChar char="Ø"/>
            </a:pPr>
            <a:r>
              <a:rPr lang="hr-HR" sz="4800" dirty="0"/>
              <a:t>biološki vrlo raznolikih travnjaka (tzv. „</a:t>
            </a:r>
            <a:r>
              <a:rPr lang="hr-HR" sz="4800" dirty="0" err="1"/>
              <a:t>highly</a:t>
            </a:r>
            <a:r>
              <a:rPr lang="hr-HR" sz="4800" dirty="0"/>
              <a:t> </a:t>
            </a:r>
            <a:r>
              <a:rPr lang="hr-HR" sz="4800" dirty="0" err="1"/>
              <a:t>biodiverse</a:t>
            </a:r>
            <a:r>
              <a:rPr lang="hr-HR" sz="4800" dirty="0"/>
              <a:t> </a:t>
            </a:r>
            <a:r>
              <a:rPr lang="hr-HR" sz="4800" dirty="0" err="1"/>
              <a:t>grasslands</a:t>
            </a:r>
            <a:r>
              <a:rPr lang="hr-HR" sz="4800" dirty="0"/>
              <a:t>“) većih  od jednog hektara, </a:t>
            </a:r>
          </a:p>
          <a:p>
            <a:pPr algn="just">
              <a:buFont typeface="Wingdings" panose="05000000000000000000" pitchFamily="2" charset="2"/>
              <a:buChar char="Ø"/>
            </a:pPr>
            <a:r>
              <a:rPr lang="hr-HR" sz="4800" dirty="0"/>
              <a:t>područja s visokim potencijalom skladištenja ugljika, odnosno koja su u siječnju 2008. godine imala, a sada više nemaju taj status, ali udovoljavaju sljedećim kriterijima (članak 26.):  </a:t>
            </a:r>
          </a:p>
          <a:p>
            <a:pPr marL="285750" indent="-285750" algn="just">
              <a:buFont typeface="Wingdings" panose="05000000000000000000" pitchFamily="2" charset="2"/>
              <a:buChar char="ü"/>
            </a:pPr>
            <a:r>
              <a:rPr lang="hr-HR" sz="4800" dirty="0"/>
              <a:t>vlažna područja koja su pod vodom ili su zasićena vodom čitavu godinu ili veći dio godine, </a:t>
            </a:r>
          </a:p>
          <a:p>
            <a:pPr marL="285750" indent="-285750" algn="just">
              <a:buFont typeface="Wingdings" panose="05000000000000000000" pitchFamily="2" charset="2"/>
              <a:buChar char="ü"/>
            </a:pPr>
            <a:r>
              <a:rPr lang="hr-HR" sz="4800" dirty="0"/>
              <a:t>cjelovita šumska područja veća od jednog hektara s drvećem višim od 5 metara  gdje krošnje pokrivaju više od 30 % terena ili sa stablima koja će tijekom svog razvoja dostići ove kriterije, </a:t>
            </a:r>
          </a:p>
          <a:p>
            <a:pPr marL="285750" indent="-285750" algn="just">
              <a:buFont typeface="Wingdings" panose="05000000000000000000" pitchFamily="2" charset="2"/>
              <a:buChar char="ü"/>
            </a:pPr>
            <a:r>
              <a:rPr lang="hr-HR" sz="4800" dirty="0"/>
              <a:t>zemljišta koja se prostiru na više od jednog hektara s drvećem višim od 5 metara  gdje krošnje pokrivaju od 10 % do 30 % terena ili sa stablima koja će tijekom svog razvoja dostići ove kriterije, osim ukoliko se dokaže da će potencijal skladištenja ugljika nakon konverzije biti takav da primjenom metodologije propisane u Dijelu C,  Prilogu V, zadovoljava uvjete postavljene člankom 26. (7) RED II. </a:t>
            </a:r>
          </a:p>
          <a:p>
            <a:pPr algn="just">
              <a:buFont typeface="Wingdings" panose="05000000000000000000" pitchFamily="2" charset="2"/>
              <a:buChar char="Ø"/>
            </a:pPr>
            <a:r>
              <a:rPr lang="hr-HR" sz="4800" dirty="0" err="1"/>
              <a:t>Biotekućine</a:t>
            </a:r>
            <a:r>
              <a:rPr lang="hr-HR" sz="4800" dirty="0"/>
              <a:t>, </a:t>
            </a:r>
            <a:r>
              <a:rPr lang="hr-HR" sz="4800" dirty="0" err="1"/>
              <a:t>biogoriva</a:t>
            </a:r>
            <a:r>
              <a:rPr lang="hr-HR" sz="4800" dirty="0"/>
              <a:t> i goriva iz biomase moraju udovoljiti brojim uvjetima što između ostalog uključuje obvezu da se sječa obavlja u skladu s nacionalnim ili </a:t>
            </a:r>
            <a:r>
              <a:rPr lang="hr-HR" sz="4800" dirty="0" err="1"/>
              <a:t>subnacionalnim</a:t>
            </a:r>
            <a:r>
              <a:rPr lang="hr-HR" sz="4800" dirty="0"/>
              <a:t> planovima (u Republici Hrvatskoj su to tzv. šumskogospodarske osnove) koji uključuju zahtjeva održivosti navedene u članku 26. (5) RED II.  </a:t>
            </a:r>
          </a:p>
          <a:p>
            <a:pPr lvl="0">
              <a:buFont typeface="Wingdings" panose="05000000000000000000" pitchFamily="2" charset="2"/>
              <a:buChar char="Ø"/>
            </a:pPr>
            <a:endParaRPr lang="hr-HR" sz="4800" dirty="0">
              <a:solidFill>
                <a:srgbClr val="002060"/>
              </a:solidFill>
            </a:endParaRPr>
          </a:p>
          <a:p>
            <a:pPr>
              <a:buFont typeface="+mj-lt"/>
              <a:buAutoNum type="alphaLcParenR"/>
            </a:pPr>
            <a:endParaRPr lang="hr-HR" sz="4800" dirty="0">
              <a:solidFill>
                <a:srgbClr val="002060"/>
              </a:solidFill>
            </a:endParaRPr>
          </a:p>
          <a:p>
            <a:pPr marL="285750" indent="-285750" algn="just"/>
            <a:endParaRPr lang="hr-HR" dirty="0"/>
          </a:p>
          <a:p>
            <a:pPr marL="285750" lvl="0" indent="-285750" algn="just"/>
            <a:endParaRPr lang="hr-HR" dirty="0"/>
          </a:p>
          <a:p>
            <a:pPr marL="0" lvl="0" indent="0" algn="just">
              <a:buNone/>
            </a:pPr>
            <a:endParaRPr lang="hr-HR" dirty="0">
              <a:solidFill>
                <a:srgbClr val="002060"/>
              </a:solidFill>
            </a:endParaRPr>
          </a:p>
          <a:p>
            <a:pPr lvl="0" algn="just"/>
            <a:endParaRPr lang="hr-HR" dirty="0"/>
          </a:p>
          <a:p>
            <a:pPr marL="0" lvl="1" indent="0" algn="just">
              <a:buNone/>
            </a:pPr>
            <a:endParaRPr lang="hr-HR" sz="3300" dirty="0"/>
          </a:p>
          <a:p>
            <a:pPr marL="0" lvl="1" algn="just"/>
            <a:endParaRPr lang="hr-HR" sz="2900" dirty="0">
              <a:solidFill>
                <a:srgbClr val="002060"/>
              </a:solidFill>
            </a:endParaRPr>
          </a:p>
          <a:p>
            <a:pPr lvl="1" indent="-457200" algn="just">
              <a:buFont typeface="Arial" panose="020B0604020202020204" pitchFamily="34" charset="0"/>
              <a:buChar char="•"/>
            </a:pPr>
            <a:endParaRPr lang="hr-HR" sz="2900" dirty="0"/>
          </a:p>
          <a:p>
            <a:pPr marL="285750" lvl="1" indent="0" algn="just">
              <a:buNone/>
            </a:pPr>
            <a:endParaRPr lang="hr-HR" sz="2000" dirty="0"/>
          </a:p>
          <a:p>
            <a:endParaRPr lang="hr-HR" dirty="0"/>
          </a:p>
        </p:txBody>
      </p:sp>
      <p:sp>
        <p:nvSpPr>
          <p:cNvPr id="6" name="Title 3"/>
          <p:cNvSpPr txBox="1">
            <a:spLocks/>
          </p:cNvSpPr>
          <p:nvPr/>
        </p:nvSpPr>
        <p:spPr>
          <a:xfrm>
            <a:off x="1051886" y="142505"/>
            <a:ext cx="6694488" cy="689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600" b="1" spc="-180" dirty="0">
                <a:latin typeface="Arial" pitchFamily="34" charset="0"/>
                <a:cs typeface="Arial" pitchFamily="34" charset="0"/>
              </a:rPr>
              <a:t/>
            </a:r>
            <a:br>
              <a:rPr lang="hr-HR" sz="1600" b="1" spc="-180" dirty="0">
                <a:latin typeface="Arial" pitchFamily="34" charset="0"/>
                <a:cs typeface="Arial" pitchFamily="34" charset="0"/>
              </a:rPr>
            </a:br>
            <a:r>
              <a:rPr lang="hr-HR" sz="1200" b="1" spc="-180" dirty="0">
                <a:latin typeface="Arial" pitchFamily="34" charset="0"/>
                <a:cs typeface="Arial" pitchFamily="34" charset="0"/>
              </a:rPr>
              <a:t>  </a:t>
            </a:r>
            <a:r>
              <a:rPr lang="hr-HR" sz="1200" b="1" dirty="0"/>
              <a:t>TRENDOVI KOJI PROIZLAZE IZ „ZIMSKOG PAKETA” BITNI ZA STRATEŠKO PLANIRANJE I INTEGRACIJU OBNOVLJIVIH IZVORA ENERGIJE U ELEKTROENERGETSKI SUSTAV I SUSTAVE ZA PROIZVODNJU TOPLINSKE ENERGIJE  </a:t>
            </a:r>
            <a:br>
              <a:rPr lang="hr-HR" sz="1200" b="1" dirty="0"/>
            </a:br>
            <a:r>
              <a:rPr lang="hr-HR" sz="1200" spc="-180" dirty="0">
                <a:latin typeface="Arial" pitchFamily="34" charset="0"/>
                <a:cs typeface="Arial" pitchFamily="34" charset="0"/>
              </a:rPr>
              <a:t>  Boris Firšt, Goran Marijan</a:t>
            </a:r>
            <a:br>
              <a:rPr lang="hr-HR" sz="1200" spc="-180" dirty="0">
                <a:latin typeface="Arial" pitchFamily="34" charset="0"/>
                <a:cs typeface="Arial" pitchFamily="34" charset="0"/>
              </a:rPr>
            </a:br>
            <a:r>
              <a:rPr lang="hr-HR" sz="1800" b="1" spc="-100" dirty="0">
                <a:latin typeface="Arial" pitchFamily="34" charset="0"/>
                <a:cs typeface="Arial" pitchFamily="34" charset="0"/>
              </a:rPr>
              <a:t>	</a:t>
            </a:r>
            <a:r>
              <a:rPr lang="hr-HR" sz="1800" b="1" dirty="0">
                <a:solidFill>
                  <a:srgbClr val="1B10AC"/>
                </a:solidFill>
                <a:latin typeface="Arial" pitchFamily="34" charset="0"/>
                <a:cs typeface="Arial" pitchFamily="34" charset="0"/>
              </a:rPr>
              <a:t>		</a:t>
            </a:r>
            <a:r>
              <a:rPr lang="hr-HR" sz="1600" dirty="0">
                <a:solidFill>
                  <a:srgbClr val="1B10AC"/>
                </a:solidFill>
                <a:latin typeface="Arial" pitchFamily="34" charset="0"/>
                <a:cs typeface="Arial" pitchFamily="34" charset="0"/>
              </a:rPr>
              <a:t> 			 </a:t>
            </a:r>
            <a:r>
              <a:rPr lang="hr-HR" sz="1800" dirty="0">
                <a:solidFill>
                  <a:srgbClr val="002060"/>
                </a:solidFill>
                <a:latin typeface="Arial" pitchFamily="34" charset="0"/>
                <a:cs typeface="Arial" pitchFamily="34" charset="0"/>
              </a:rPr>
              <a:t>	</a:t>
            </a:r>
            <a:r>
              <a:rPr lang="hr-HR" sz="2000" dirty="0">
                <a:solidFill>
                  <a:srgbClr val="0070C0"/>
                </a:solidFill>
                <a:latin typeface="Arial" pitchFamily="34" charset="0"/>
                <a:cs typeface="Arial" pitchFamily="34" charset="0"/>
              </a:rPr>
              <a:t>		           </a:t>
            </a:r>
          </a:p>
        </p:txBody>
      </p:sp>
      <p:pic>
        <p:nvPicPr>
          <p:cNvPr id="7" name="Picture 2" descr="CIRED_logo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38292"/>
            <a:ext cx="938321" cy="5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KIE logotip P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8986"/>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533" y="887857"/>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67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6396</Words>
  <Application>Microsoft Office PowerPoint</Application>
  <PresentationFormat>On-screen Show (4:3)</PresentationFormat>
  <Paragraphs>578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Seminar   ZAKON O OBNOVLJIVIM IZVORIMA ENERGIJE  I VISOKOUČINKOVITOJ KOGENERACIJI 29. studenoga 2018.                       </vt:lpstr>
      <vt:lpstr>    TRENDOVI KOJI PROIZLAZE IZ „ZIMSKOG PAKETA” BITNI ZA STRATEŠKO PLANIRANJE I INTEGRACIJU OBNOVLJIVIH IZVORA ENERGIJE U ELEKTROENERGETSKI SUSTAV I SUSTAVE ZA PROIZVODNJU TOPLINSKE ENERGIJE     Boris Firšt, Goran Marijan                         </vt:lpstr>
      <vt:lpstr>I. DOGAĐANJA VEZANO UZ OIE U RAZDOBLJU 2015.-2018. (EUROPSKI KONTEKST)   </vt:lpstr>
      <vt:lpstr>II. DOGAĐANJA VEZANO UZ OIE U RAZDOBLJU 2015.-2018. (HRVATSKI KONTEKST)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 III. ŠTO DONOSI PRIJEDLOG RED II BITNO ZA STRATEŠKO PROMIŠLJANJE O ENERGETSKOJ I KLIMATSKOJ POLITICI REPUBLIKE HRVATSKE    </vt:lpstr>
      <vt:lpstr>IV. SPECIFIČNOSTI U RH TE VEZA IZMEĐU RED I PITANJA ZAŠTITE OKOLIŠA I PRIRODE     </vt:lpstr>
      <vt:lpstr>IV. SPECIFIČNOSTI U RH TE VEZA IZMEĐU RED I PITANJA ZAŠTITE OKOLIŠA I PRIRODE     </vt:lpstr>
      <vt:lpstr>IV. SPECIFIČNOSTI U RH TE VEZA IZMEĐU RED I PITANJA ZAŠTITE OKOLIŠA I PRIRODE     </vt:lpstr>
      <vt:lpstr>IV. SPECIFIČNOSTI U RH TE VEZA IZMEĐU RED I PITANJA ZAŠTITE OKOLIŠA I PRIRODE     </vt:lpstr>
      <vt:lpstr>IV. SPECIFIČNOSTI U RH TE VEZA IZMEĐU RED I PITANJA ZAŠTITE OKOLIŠA I PRIRODE     </vt:lpstr>
      <vt:lpstr>IV. SPECIFIČNOSTI U RH TE VEZA IZMEĐU RED I PITANJA ZAŠTITE OKOLIŠA I PRIRODE     </vt:lpstr>
      <vt:lpstr>V. PRIJEDLOZI O KOJIMA BI TREBALO RASPRAVITI U KONTEKSTU RAZDOBLJA DO 2030.      </vt:lpstr>
      <vt:lpstr>V. PRIJEDLOZI O KOJIMA BI TREBALO RASPRAVITI U KONTEKSTU RAZDOBLJA DO 2030.      </vt:lpstr>
      <vt:lpstr>V. PRIJEDLOZI O KOJIMA BI TREBALO RASPRAVITI U KONTEKSTU RAZDOBLJA DO 2030.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 PLANIRANJE NOVIH VUK U SVIJETLU EU TRENDOVA I ZAHTJEVA OTVORENOG TRŽIŠTA      </vt:lpstr>
      <vt:lpstr>VII. UMJESTO ZAKLJUČKA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Logotip              Naziv seminara             logotip HO CIRED                        datum održavanja              HKIE</dc:title>
  <dc:creator>kompic</dc:creator>
  <cp:lastModifiedBy>Boris Firšt</cp:lastModifiedBy>
  <cp:revision>68</cp:revision>
  <dcterms:created xsi:type="dcterms:W3CDTF">2015-02-06T07:22:36Z</dcterms:created>
  <dcterms:modified xsi:type="dcterms:W3CDTF">2018-11-29T07:21:08Z</dcterms:modified>
</cp:coreProperties>
</file>