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0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92" r:id="rId12"/>
    <p:sldId id="291" r:id="rId13"/>
    <p:sldId id="276" r:id="rId14"/>
    <p:sldId id="277" r:id="rId15"/>
    <p:sldId id="293" r:id="rId16"/>
    <p:sldId id="283" r:id="rId17"/>
    <p:sldId id="284" r:id="rId18"/>
    <p:sldId id="290" r:id="rId19"/>
    <p:sldId id="288" r:id="rId20"/>
    <p:sldId id="296" r:id="rId21"/>
    <p:sldId id="271" r:id="rId22"/>
    <p:sldId id="295" r:id="rId23"/>
    <p:sldId id="298" r:id="rId24"/>
    <p:sldId id="272" r:id="rId25"/>
    <p:sldId id="273" r:id="rId26"/>
    <p:sldId id="274" r:id="rId27"/>
  </p:sldIdLst>
  <p:sldSz cx="12192000" cy="6858000"/>
  <p:notesSz cx="6797675" cy="987266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14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wagmann\AppData\Local\Microsoft\Windows\INetCache\Content.Outlook\O8VPYDJ1\Cijene%20elektri&#269;ne%20energije%20za%20krajnje%20kupce%20(20172018)%20-%20udjeli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_radni\text\HERA\TARIFNI%20SUSTAVI_RH\PLANOVI%20RAZVOJA\TS_2017\Izra&#269;un%20prihoda%20HOPS%20ODS%20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_radni\text\HERA\TARIFNI%20SUSTAVI_RH\PLANOVI%20RAZVOJA\TS_2017\Izra&#269;un%20prihoda%20HOPS%20ODS%20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16900216633768E-2"/>
          <c:y val="2.7892829259458234E-2"/>
          <c:w val="0.92841378372842731"/>
          <c:h val="0.8014217978824270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'struktura cijene 2018'!$C$23</c:f>
              <c:strCache>
                <c:ptCount val="1"/>
                <c:pt idx="0">
                  <c:v>Energija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'struktura cijene 2018'!$B$24:$B$28</c:f>
              <c:strCache>
                <c:ptCount val="5"/>
                <c:pt idx="0">
                  <c:v>If</c:v>
                </c:pt>
                <c:pt idx="1">
                  <c:v>Ie</c:v>
                </c:pt>
                <c:pt idx="2">
                  <c:v>Id</c:v>
                </c:pt>
                <c:pt idx="3">
                  <c:v>Ib</c:v>
                </c:pt>
                <c:pt idx="4">
                  <c:v>Dc</c:v>
                </c:pt>
              </c:strCache>
            </c:strRef>
          </c:cat>
          <c:val>
            <c:numRef>
              <c:f>'struktura cijene 2018'!$C$24:$C$28</c:f>
              <c:numCache>
                <c:formatCode>0.00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44.7</c:v>
                </c:pt>
              </c:numCache>
            </c:numRef>
          </c:val>
        </c:ser>
        <c:ser>
          <c:idx val="1"/>
          <c:order val="1"/>
          <c:tx>
            <c:strRef>
              <c:f>'struktura cijene 2018'!$D$23</c:f>
              <c:strCache>
                <c:ptCount val="1"/>
                <c:pt idx="0">
                  <c:v>Prijenos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'struktura cijene 2018'!$B$24:$B$28</c:f>
              <c:strCache>
                <c:ptCount val="5"/>
                <c:pt idx="0">
                  <c:v>If</c:v>
                </c:pt>
                <c:pt idx="1">
                  <c:v>Ie</c:v>
                </c:pt>
                <c:pt idx="2">
                  <c:v>Id</c:v>
                </c:pt>
                <c:pt idx="3">
                  <c:v>Ib</c:v>
                </c:pt>
                <c:pt idx="4">
                  <c:v>Dc</c:v>
                </c:pt>
              </c:strCache>
            </c:strRef>
          </c:cat>
          <c:val>
            <c:numRef>
              <c:f>'struktura cijene 2018'!$D$24:$D$28</c:f>
              <c:numCache>
                <c:formatCode>0.00</c:formatCode>
                <c:ptCount val="5"/>
                <c:pt idx="0">
                  <c:v>6.4</c:v>
                </c:pt>
                <c:pt idx="1">
                  <c:v>6.7</c:v>
                </c:pt>
                <c:pt idx="2">
                  <c:v>8.1999999999999993</c:v>
                </c:pt>
                <c:pt idx="3">
                  <c:v>9.9</c:v>
                </c:pt>
                <c:pt idx="4">
                  <c:v>9.1999999999999993</c:v>
                </c:pt>
              </c:numCache>
            </c:numRef>
          </c:val>
        </c:ser>
        <c:ser>
          <c:idx val="2"/>
          <c:order val="2"/>
          <c:tx>
            <c:strRef>
              <c:f>'struktura cijene 2018'!$E$23</c:f>
              <c:strCache>
                <c:ptCount val="1"/>
                <c:pt idx="0">
                  <c:v>Distribucija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'struktura cijene 2018'!$B$24:$B$28</c:f>
              <c:strCache>
                <c:ptCount val="5"/>
                <c:pt idx="0">
                  <c:v>If</c:v>
                </c:pt>
                <c:pt idx="1">
                  <c:v>Ie</c:v>
                </c:pt>
                <c:pt idx="2">
                  <c:v>Id</c:v>
                </c:pt>
                <c:pt idx="3">
                  <c:v>Ib</c:v>
                </c:pt>
                <c:pt idx="4">
                  <c:v>Dc</c:v>
                </c:pt>
              </c:strCache>
            </c:strRef>
          </c:cat>
          <c:val>
            <c:numRef>
              <c:f>'struktura cijene 2018'!$E$24:$E$28</c:f>
              <c:numCache>
                <c:formatCode>0.00</c:formatCode>
                <c:ptCount val="5"/>
                <c:pt idx="1">
                  <c:v>12.6</c:v>
                </c:pt>
                <c:pt idx="2">
                  <c:v>14.4</c:v>
                </c:pt>
                <c:pt idx="3">
                  <c:v>29</c:v>
                </c:pt>
                <c:pt idx="4">
                  <c:v>23.8</c:v>
                </c:pt>
              </c:numCache>
            </c:numRef>
          </c:val>
        </c:ser>
        <c:ser>
          <c:idx val="4"/>
          <c:order val="4"/>
          <c:tx>
            <c:strRef>
              <c:f>'struktura cijene 2018'!$G$23</c:f>
              <c:strCache>
                <c:ptCount val="1"/>
                <c:pt idx="0">
                  <c:v>Naknada OIE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'struktura cijene 2018'!$B$24:$B$28</c:f>
              <c:strCache>
                <c:ptCount val="5"/>
                <c:pt idx="0">
                  <c:v>If</c:v>
                </c:pt>
                <c:pt idx="1">
                  <c:v>Ie</c:v>
                </c:pt>
                <c:pt idx="2">
                  <c:v>Id</c:v>
                </c:pt>
                <c:pt idx="3">
                  <c:v>Ib</c:v>
                </c:pt>
                <c:pt idx="4">
                  <c:v>Dc</c:v>
                </c:pt>
              </c:strCache>
            </c:strRef>
          </c:cat>
          <c:val>
            <c:numRef>
              <c:f>'struktura cijene 2018'!$G$24:$G$28</c:f>
              <c:numCache>
                <c:formatCode>0.00</c:formatCode>
                <c:ptCount val="5"/>
                <c:pt idx="0">
                  <c:v>10.5</c:v>
                </c:pt>
                <c:pt idx="1">
                  <c:v>10.5</c:v>
                </c:pt>
                <c:pt idx="2">
                  <c:v>10.5</c:v>
                </c:pt>
                <c:pt idx="3">
                  <c:v>10.5</c:v>
                </c:pt>
                <c:pt idx="4">
                  <c:v>10.5</c:v>
                </c:pt>
              </c:numCache>
            </c:numRef>
          </c:val>
        </c:ser>
        <c:ser>
          <c:idx val="5"/>
          <c:order val="5"/>
          <c:tx>
            <c:strRef>
              <c:f>'struktura cijene 2018'!$H$23</c:f>
              <c:strCache>
                <c:ptCount val="1"/>
                <c:pt idx="0">
                  <c:v>PDV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'struktura cijene 2018'!$B$24:$B$28</c:f>
              <c:strCache>
                <c:ptCount val="5"/>
                <c:pt idx="0">
                  <c:v>If</c:v>
                </c:pt>
                <c:pt idx="1">
                  <c:v>Ie</c:v>
                </c:pt>
                <c:pt idx="2">
                  <c:v>Id</c:v>
                </c:pt>
                <c:pt idx="3">
                  <c:v>Ib</c:v>
                </c:pt>
                <c:pt idx="4">
                  <c:v>Dc</c:v>
                </c:pt>
              </c:strCache>
            </c:strRef>
          </c:cat>
          <c:val>
            <c:numRef>
              <c:f>'struktura cijene 2018'!$H$24:$H$28</c:f>
              <c:numCache>
                <c:formatCode>0.00</c:formatCode>
                <c:ptCount val="5"/>
                <c:pt idx="0">
                  <c:v>8.697000000000001</c:v>
                </c:pt>
                <c:pt idx="1">
                  <c:v>10.374000000000001</c:v>
                </c:pt>
                <c:pt idx="2">
                  <c:v>10.803000000000001</c:v>
                </c:pt>
                <c:pt idx="3">
                  <c:v>12.922000000000001</c:v>
                </c:pt>
                <c:pt idx="4">
                  <c:v>11.465999999999999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3331864"/>
        <c:axId val="283329512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'struktura cijene 2018'!$F$23</c15:sqref>
                        </c15:formulaRef>
                      </c:ext>
                    </c:extLst>
                    <c:strCache>
                      <c:ptCount val="1"/>
                      <c:pt idx="0">
                        <c:v>Opskrba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r-Latn-R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'struktura cijene 2018'!$B$24:$B$28</c15:sqref>
                        </c15:formulaRef>
                      </c:ext>
                    </c:extLst>
                    <c:strCache>
                      <c:ptCount val="5"/>
                      <c:pt idx="0">
                        <c:v>If</c:v>
                      </c:pt>
                      <c:pt idx="1">
                        <c:v>Ie</c:v>
                      </c:pt>
                      <c:pt idx="2">
                        <c:v>Id</c:v>
                      </c:pt>
                      <c:pt idx="3">
                        <c:v>Ib</c:v>
                      </c:pt>
                      <c:pt idx="4">
                        <c:v>Dc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'struktura cijene 2018'!$F$24:$F$28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</c:ext>
        </c:extLst>
      </c:barChart>
      <c:catAx>
        <c:axId val="28333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83329512"/>
        <c:crosses val="autoZero"/>
        <c:auto val="1"/>
        <c:lblAlgn val="ctr"/>
        <c:lblOffset val="100"/>
        <c:noMultiLvlLbl val="0"/>
      </c:catAx>
      <c:valAx>
        <c:axId val="283329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8333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279583464671452"/>
          <c:y val="0.91553650123531249"/>
          <c:w val="0.6544083307065709"/>
          <c:h val="8.446349876468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sr-Latn-R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4807474537635043"/>
                  <c:y val="0.1788719382723682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SN;</a:t>
                    </a:r>
                  </a:p>
                  <a:p>
                    <a:r>
                      <a:rPr lang="en-US" dirty="0" smtClean="0"/>
                      <a:t> </a:t>
                    </a:r>
                    <a:fld id="{0D840248-E5DA-419B-91DD-848FE81846E5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NN </a:t>
                    </a:r>
                    <a:r>
                      <a:rPr lang="en-US" dirty="0" err="1" smtClean="0"/>
                      <a:t>Crveni</a:t>
                    </a:r>
                    <a:r>
                      <a:rPr lang="en-US" dirty="0" smtClean="0"/>
                      <a:t>; </a:t>
                    </a:r>
                    <a:fld id="{4DFFFAB8-7F94-4BD9-AD15-1C884D1B3ADC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6.7520610159781516E-2"/>
                  <c:y val="-7.972730138234462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NN Ostali; </a:t>
                    </a:r>
                    <a:fld id="{A0CD1DA0-1489-468A-A7F1-8C924963ED7A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Kućanstva; </a:t>
                    </a:r>
                    <a:fld id="{B6988E5E-98F7-4650-9F4C-8D564E23CB69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grafika!$A$18:$A$21</c:f>
              <c:strCache>
                <c:ptCount val="4"/>
                <c:pt idx="0">
                  <c:v>SN</c:v>
                </c:pt>
                <c:pt idx="1">
                  <c:v>NN crveni</c:v>
                </c:pt>
                <c:pt idx="2">
                  <c:v>NN ostali</c:v>
                </c:pt>
                <c:pt idx="3">
                  <c:v>Kućanstva</c:v>
                </c:pt>
              </c:strCache>
            </c:strRef>
          </c:cat>
          <c:val>
            <c:numRef>
              <c:f>grafika!$B$18:$B$21</c:f>
              <c:numCache>
                <c:formatCode>0.0</c:formatCode>
                <c:ptCount val="4"/>
                <c:pt idx="0">
                  <c:v>16.399999999999999</c:v>
                </c:pt>
                <c:pt idx="1">
                  <c:v>23.8</c:v>
                </c:pt>
                <c:pt idx="2">
                  <c:v>14.2</c:v>
                </c:pt>
                <c:pt idx="3">
                  <c:v>45.6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2"/>
          </a:solidFill>
        </a:defRPr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8.7033868251286964E-2"/>
                  <c:y val="0.12974160986502656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Snaga; </a:t>
                    </a:r>
                    <a:fld id="{F7815130-33C8-497E-800F-B83CBD438CE8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3008048831835436"/>
                  <c:y val="-5.080931093345739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Energija</a:t>
                    </a:r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(s </a:t>
                    </a:r>
                    <a:r>
                      <a:rPr lang="en-US" dirty="0" err="1" smtClean="0"/>
                      <a:t>mjerenjem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snage</a:t>
                    </a:r>
                    <a:r>
                      <a:rPr lang="en-US" dirty="0" smtClean="0"/>
                      <a:t>);</a:t>
                    </a:r>
                  </a:p>
                  <a:p>
                    <a:fld id="{70D06299-6FB6-4AF3-AE24-E6D2209A020F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4781486057714"/>
                      <c:h val="0.3051247026259625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err="1" smtClean="0"/>
                      <a:t>Energija</a:t>
                    </a:r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smtClean="0"/>
                      <a:t>(bez mjerenja snage); </a:t>
                    </a:r>
                  </a:p>
                  <a:p>
                    <a:fld id="{B1AA50C2-9B80-4638-9044-38646B627C60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9144305603470957"/>
                  <c:y val="1.10884813903464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Naknada</a:t>
                    </a:r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za</a:t>
                    </a:r>
                    <a:r>
                      <a:rPr lang="en-US" dirty="0" smtClean="0"/>
                      <a:t> OMM; </a:t>
                    </a:r>
                  </a:p>
                  <a:p>
                    <a:r>
                      <a:rPr lang="en-US" dirty="0" smtClean="0"/>
                      <a:t>11%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24249937141487"/>
                      <c:h val="0.2384048034219867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grafika!$A$23:$A$26</c:f>
              <c:strCache>
                <c:ptCount val="4"/>
                <c:pt idx="0">
                  <c:v>Snaga</c:v>
                </c:pt>
                <c:pt idx="1">
                  <c:v>Energija (1)</c:v>
                </c:pt>
                <c:pt idx="2">
                  <c:v>Energija (2)</c:v>
                </c:pt>
                <c:pt idx="3">
                  <c:v>OMM</c:v>
                </c:pt>
              </c:strCache>
            </c:strRef>
          </c:cat>
          <c:val>
            <c:numRef>
              <c:f>grafika!$B$23:$B$26</c:f>
              <c:numCache>
                <c:formatCode>0.0</c:formatCode>
                <c:ptCount val="4"/>
                <c:pt idx="0">
                  <c:v>13.7</c:v>
                </c:pt>
                <c:pt idx="1">
                  <c:v>26.1</c:v>
                </c:pt>
                <c:pt idx="2">
                  <c:v>49.2</c:v>
                </c:pt>
                <c:pt idx="3">
                  <c:v>11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2"/>
          </a:solidFill>
        </a:defRPr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0.85741</cdr:x>
      <cdr:y>0.46575</cdr:y>
    </cdr:from>
    <cdr:to>
      <cdr:x>0.96253</cdr:x>
      <cdr:y>0.61905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98029" y="2112893"/>
          <a:ext cx="1152128" cy="695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Cijena </a:t>
          </a:r>
        </a:p>
        <a:p xmlns:a="http://schemas.openxmlformats.org/drawingml/2006/main">
          <a:r>
            <a:rPr lang="hr-HR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univerzalne </a:t>
          </a:r>
        </a:p>
        <a:p xmlns:a="http://schemas.openxmlformats.org/drawingml/2006/main">
          <a:r>
            <a:rPr lang="hr-HR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opskrbe</a:t>
          </a:r>
          <a:endParaRPr lang="en-US" sz="1200" dirty="0">
            <a:solidFill>
              <a:schemeClr val="accent1">
                <a:lumMod val="20000"/>
                <a:lumOff val="8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0.11506</cdr:x>
      <cdr:y>0.34671</cdr:y>
    </cdr:from>
    <cdr:to>
      <cdr:x>0.18075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61125" y="1572832"/>
          <a:ext cx="720080" cy="695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Procjena</a:t>
          </a:r>
        </a:p>
        <a:p xmlns:a="http://schemas.openxmlformats.org/drawingml/2006/main">
          <a:r>
            <a:rPr lang="hr-HR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tržišne </a:t>
          </a:r>
        </a:p>
        <a:p xmlns:a="http://schemas.openxmlformats.org/drawingml/2006/main">
          <a:r>
            <a:rPr lang="hr-HR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cijene</a:t>
          </a:r>
          <a:endParaRPr lang="en-US" sz="1200" dirty="0">
            <a:solidFill>
              <a:schemeClr val="accent1">
                <a:lumMod val="20000"/>
                <a:lumOff val="8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0.30557</cdr:x>
      <cdr:y>0.39683</cdr:y>
    </cdr:from>
    <cdr:to>
      <cdr:x>0.37127</cdr:x>
      <cdr:y>0.55012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49357" y="1800200"/>
          <a:ext cx="720080" cy="695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Procjena</a:t>
          </a:r>
        </a:p>
        <a:p xmlns:a="http://schemas.openxmlformats.org/drawingml/2006/main">
          <a:r>
            <a:rPr lang="hr-HR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tržišne </a:t>
          </a:r>
        </a:p>
        <a:p xmlns:a="http://schemas.openxmlformats.org/drawingml/2006/main">
          <a:r>
            <a:rPr lang="hr-HR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cijene</a:t>
          </a:r>
          <a:endParaRPr lang="en-US" sz="1200" dirty="0">
            <a:solidFill>
              <a:schemeClr val="accent1">
                <a:lumMod val="20000"/>
                <a:lumOff val="8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0.49255</cdr:x>
      <cdr:y>0.4127</cdr:y>
    </cdr:from>
    <cdr:to>
      <cdr:x>0.55825</cdr:x>
      <cdr:y>0.56599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98842" y="1872208"/>
          <a:ext cx="720080" cy="695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Procjena</a:t>
          </a:r>
        </a:p>
        <a:p xmlns:a="http://schemas.openxmlformats.org/drawingml/2006/main">
          <a:r>
            <a:rPr lang="hr-HR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tržišne </a:t>
          </a:r>
        </a:p>
        <a:p xmlns:a="http://schemas.openxmlformats.org/drawingml/2006/main">
          <a:r>
            <a:rPr lang="hr-HR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cijene</a:t>
          </a:r>
          <a:endParaRPr lang="en-US" sz="1200" dirty="0">
            <a:solidFill>
              <a:schemeClr val="accent1">
                <a:lumMod val="20000"/>
                <a:lumOff val="8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0.68004</cdr:x>
      <cdr:y>0.47619</cdr:y>
    </cdr:from>
    <cdr:to>
      <cdr:x>0.74573</cdr:x>
      <cdr:y>0.62948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53813" y="2160240"/>
          <a:ext cx="720080" cy="695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r-HR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Procjena</a:t>
          </a:r>
        </a:p>
        <a:p xmlns:a="http://schemas.openxmlformats.org/drawingml/2006/main">
          <a:r>
            <a:rPr lang="hr-HR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tržišne </a:t>
          </a:r>
        </a:p>
        <a:p xmlns:a="http://schemas.openxmlformats.org/drawingml/2006/main">
          <a:r>
            <a:rPr lang="hr-HR" sz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cijene</a:t>
          </a:r>
          <a:endParaRPr lang="en-US" sz="1200" dirty="0">
            <a:solidFill>
              <a:schemeClr val="accent1">
                <a:lumMod val="20000"/>
                <a:lumOff val="8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31B7-4237-4C9E-9447-F5057482FAE0}" type="datetimeFigureOut">
              <a:rPr lang="sr-Latn-CS" smtClean="0"/>
              <a:pPr/>
              <a:t>29.11.2018.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33C93-8FE1-443D-B56F-8C9A716202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265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2183-26EB-48DC-B77C-7C64496CCA76}" type="datetime1">
              <a:rPr lang="sr-Latn-CS" smtClean="0"/>
              <a:pPr/>
              <a:t>29.11.2018.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5694-D12F-407E-867F-4076AC2A118E}" type="datetime1">
              <a:rPr lang="sr-Latn-CS" smtClean="0"/>
              <a:pPr/>
              <a:t>29.11.2018.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C0EA-06F9-48B6-A22C-AC39BA19D40E}" type="datetime1">
              <a:rPr lang="sr-Latn-CS" smtClean="0"/>
              <a:pPr/>
              <a:t>29.11.2018.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AD04-31F8-4442-8C4E-60706E3D8CCA}" type="datetime1">
              <a:rPr lang="sr-Latn-CS" smtClean="0"/>
              <a:pPr/>
              <a:t>29.11.2018.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C32-B83A-40C6-80BF-874E722D6F0F}" type="datetime1">
              <a:rPr lang="sr-Latn-CS" smtClean="0"/>
              <a:pPr/>
              <a:t>29.11.2018.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1AFC-DCF4-4E07-9E09-A098300B4111}" type="datetime1">
              <a:rPr lang="sr-Latn-CS" smtClean="0"/>
              <a:pPr/>
              <a:t>29.11.2018.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9838B-111C-4BA8-9524-18855DF2D9EC}" type="datetime1">
              <a:rPr lang="sr-Latn-CS" smtClean="0"/>
              <a:pPr/>
              <a:t>29.11.2018.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CB25-D4A4-4F12-A5FA-A839D01809A1}" type="datetime1">
              <a:rPr lang="sr-Latn-CS" smtClean="0"/>
              <a:pPr/>
              <a:t>29.11.2018.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32AC-A00B-4AE0-9D92-6DC042CD7FA9}" type="datetime1">
              <a:rPr lang="sr-Latn-CS" smtClean="0"/>
              <a:pPr/>
              <a:t>29.11.2018.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3C71-ABDD-4451-B05E-98F2919C70A5}" type="datetime1">
              <a:rPr lang="sr-Latn-CS" smtClean="0"/>
              <a:pPr/>
              <a:t>29.11.2018.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9326-ADEC-472D-A7C5-DE0151D203E0}" type="datetime1">
              <a:rPr lang="sr-Latn-CS" smtClean="0"/>
              <a:pPr/>
              <a:t>29.11.2018.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B4987-1982-4A6B-9CA3-F8EFDF269F13}" type="datetime1">
              <a:rPr lang="sr-Latn-CS" smtClean="0"/>
              <a:pPr/>
              <a:t>29.11.2018.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0E8B-62FF-4E66-A200-FEE34E05564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zutobra@hera.hr" TargetMode="External"/><Relationship Id="rId4" Type="http://schemas.openxmlformats.org/officeDocument/2006/relationships/hyperlink" Target="mailto:lwagmann@hera.h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569824" y="-11289"/>
            <a:ext cx="6694488" cy="969962"/>
          </a:xfrm>
        </p:spPr>
        <p:txBody>
          <a:bodyPr>
            <a:noAutofit/>
          </a:bodyPr>
          <a:lstStyle/>
          <a:p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200" dirty="0">
                <a:latin typeface="Arial" pitchFamily="34" charset="0"/>
                <a:cs typeface="Arial" pitchFamily="34" charset="0"/>
              </a:rPr>
              <a:t>Seminar</a:t>
            </a:r>
            <a:r>
              <a:rPr lang="hr-HR" sz="1600" b="1" spc="-18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80" dirty="0">
                <a:latin typeface="Arial" pitchFamily="34" charset="0"/>
                <a:cs typeface="Arial" pitchFamily="34" charset="0"/>
              </a:rPr>
            </a:br>
            <a:r>
              <a:rPr lang="hr-HR" sz="1600" b="1" spc="-180" dirty="0">
                <a:latin typeface="Arial" pitchFamily="34" charset="0"/>
                <a:cs typeface="Arial" pitchFamily="34" charset="0"/>
              </a:rPr>
              <a:t>  </a:t>
            </a:r>
            <a:r>
              <a:rPr lang="hr-HR" sz="1600" b="1" spc="-60" dirty="0">
                <a:latin typeface="Arial" pitchFamily="34" charset="0"/>
                <a:cs typeface="Arial" pitchFamily="34" charset="0"/>
              </a:rPr>
              <a:t>ZAKON O OBNOVLJIVIM IZVORIMA ENERGIJE </a:t>
            </a:r>
            <a:br>
              <a:rPr lang="hr-HR" sz="1600" b="1" spc="-60" dirty="0">
                <a:latin typeface="Arial" pitchFamily="34" charset="0"/>
                <a:cs typeface="Arial" pitchFamily="34" charset="0"/>
              </a:rPr>
            </a:br>
            <a:r>
              <a:rPr lang="hr-HR" sz="1600" b="1" spc="-60" dirty="0">
                <a:latin typeface="Arial" pitchFamily="34" charset="0"/>
                <a:cs typeface="Arial" pitchFamily="34" charset="0"/>
              </a:rPr>
              <a:t>I VISOKOUČINKOVITOJ KOGENERACIJI</a:t>
            </a:r>
            <a:r>
              <a:rPr lang="hr-HR" sz="16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600" b="1" spc="-100" dirty="0">
                <a:latin typeface="Arial" pitchFamily="34" charset="0"/>
                <a:cs typeface="Arial" pitchFamily="34" charset="0"/>
              </a:rPr>
            </a:br>
            <a:r>
              <a:rPr lang="hr-HR" sz="1200" dirty="0">
                <a:latin typeface="Arial" pitchFamily="34" charset="0"/>
                <a:cs typeface="Arial" pitchFamily="34" charset="0"/>
              </a:rPr>
              <a:t>29. studenoga 2018.</a:t>
            </a:r>
            <a:r>
              <a:rPr lang="hr-HR" sz="1800" b="1" spc="-100" dirty="0">
                <a:latin typeface="Arial" pitchFamily="34" charset="0"/>
                <a:cs typeface="Arial" pitchFamily="34" charset="0"/>
              </a:rPr>
              <a:t/>
            </a:r>
            <a:br>
              <a:rPr lang="hr-HR" sz="1800" b="1" spc="-100" dirty="0">
                <a:latin typeface="Arial" pitchFamily="34" charset="0"/>
                <a:cs typeface="Arial" pitchFamily="34" charset="0"/>
              </a:rPr>
            </a:br>
            <a:r>
              <a:rPr lang="hr-HR" sz="1800" b="1" spc="-100" dirty="0">
                <a:latin typeface="Arial" pitchFamily="34" charset="0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Arial" pitchFamily="34" charset="0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	          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335360" y="1412876"/>
            <a:ext cx="11593288" cy="5445125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hr-HR" b="1" dirty="0" smtClean="0"/>
              <a:t>TEMA 5</a:t>
            </a:r>
          </a:p>
          <a:p>
            <a:pPr marL="0" indent="0" algn="ctr">
              <a:buNone/>
            </a:pPr>
            <a:r>
              <a:rPr lang="hr-HR" b="1" dirty="0" smtClean="0"/>
              <a:t>REGULATORNI </a:t>
            </a:r>
            <a:r>
              <a:rPr lang="hr-HR" b="1" dirty="0"/>
              <a:t>POGLED NA PRIJEDLOG ZAKONA O OBNOVLJIVIM IZVORIMA ENERGIJE I VISOKOUČINKOVITOJ </a:t>
            </a:r>
            <a:r>
              <a:rPr lang="hr-HR" b="1" dirty="0" smtClean="0"/>
              <a:t>KOGENERACIJI</a:t>
            </a:r>
          </a:p>
          <a:p>
            <a:pPr marL="0" indent="0" algn="ctr">
              <a:buNone/>
            </a:pPr>
            <a:r>
              <a:rPr lang="hr-HR" dirty="0" smtClean="0"/>
              <a:t>Lahorko Wagmann</a:t>
            </a:r>
          </a:p>
          <a:p>
            <a:pPr marL="0" indent="0" algn="ctr">
              <a:buNone/>
            </a:pPr>
            <a:r>
              <a:rPr lang="hr-HR" dirty="0" smtClean="0"/>
              <a:t>Srđan Žutobradić</a:t>
            </a:r>
          </a:p>
          <a:p>
            <a:pPr marL="0" indent="0" algn="ctr">
              <a:buNone/>
            </a:pPr>
            <a:endParaRPr lang="hr-HR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35360" y="908720"/>
            <a:ext cx="11737304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HKIE logotip PLAV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952" y="129025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88797"/>
            <a:ext cx="1013157" cy="63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4736612"/>
            <a:ext cx="3232577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835451"/>
          </a:xfrm>
        </p:spPr>
        <p:txBody>
          <a:bodyPr>
            <a:normAutofit/>
          </a:bodyPr>
          <a:lstStyle/>
          <a:p>
            <a:r>
              <a:rPr lang="hr-HR" sz="3200" b="1" dirty="0"/>
              <a:t>Položaj operatora distribucijskog sustava</a:t>
            </a:r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+mn-lt"/>
                <a:cs typeface="Arial" pitchFamily="34" charset="0"/>
              </a:rPr>
              <a:t> 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	           </a:t>
            </a:r>
            <a:endParaRPr lang="hr-HR" sz="2000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6" b="-336"/>
          <a:stretch/>
        </p:blipFill>
        <p:spPr>
          <a:xfrm>
            <a:off x="1838889" y="3186219"/>
            <a:ext cx="7847304" cy="34414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87488" y="2564904"/>
            <a:ext cx="3292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Povećane investicije </a:t>
            </a:r>
          </a:p>
          <a:p>
            <a:pPr algn="ctr"/>
            <a:r>
              <a:rPr lang="hr-HR" sz="2400" dirty="0">
                <a:cs typeface="Times New Roman" panose="02020603050405020304" pitchFamily="18" charset="0"/>
              </a:rPr>
              <a:t>u napredne mreže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12624" r="14352" b="10100"/>
          <a:stretch/>
        </p:blipFill>
        <p:spPr>
          <a:xfrm>
            <a:off x="4884362" y="3471534"/>
            <a:ext cx="1756359" cy="12972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75920" y="1656963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Smanjenje prihoda </a:t>
            </a:r>
          </a:p>
          <a:p>
            <a:pPr algn="ctr"/>
            <a:r>
              <a:rPr lang="hr-HR" sz="2400" dirty="0">
                <a:cs typeface="Times New Roman" panose="02020603050405020304" pitchFamily="18" charset="0"/>
              </a:rPr>
              <a:t>zbog pojave kupaca s vlastitom proizvodnjom, lokalnih energetskih zajednica, spremnika, energetske učinkovitosti, itd.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279026" y="4768761"/>
            <a:ext cx="36753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cs typeface="Times New Roman" panose="02020603050405020304" pitchFamily="18" charset="0"/>
              </a:rPr>
              <a:t>Distribucijska mreža mora obavljati svoju funkciju</a:t>
            </a:r>
            <a:endParaRPr lang="hr-HR" sz="24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9794" y="6011390"/>
            <a:ext cx="41380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cs typeface="Times New Roman" panose="02020603050405020304" pitchFamily="18" charset="0"/>
              </a:rPr>
              <a:t>Zahtjevi na </a:t>
            </a:r>
            <a:r>
              <a:rPr lang="hr-HR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kvalitetu opskrbe </a:t>
            </a:r>
          </a:p>
          <a:p>
            <a:pPr algn="ctr"/>
            <a:r>
              <a:rPr lang="hr-HR" sz="2400" dirty="0">
                <a:cs typeface="Times New Roman" panose="02020603050405020304" pitchFamily="18" charset="0"/>
              </a:rPr>
              <a:t>električnom energijom</a:t>
            </a:r>
          </a:p>
        </p:txBody>
      </p:sp>
    </p:spTree>
    <p:extLst>
      <p:ext uri="{BB962C8B-B14F-4D97-AF65-F5344CB8AC3E}">
        <p14:creationId xmlns:p14="http://schemas.microsoft.com/office/powerpoint/2010/main" val="37547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 fontScale="90000"/>
          </a:bodyPr>
          <a:lstStyle/>
          <a:p>
            <a:r>
              <a:rPr lang="hr-HR" sz="3200" b="1" dirty="0"/>
              <a:t>Razredi godišnje potrošnje tipičnih potrošača prema </a:t>
            </a:r>
            <a:r>
              <a:rPr lang="hr-HR" sz="3200" b="1" dirty="0" err="1"/>
              <a:t>Eurostatu</a:t>
            </a:r>
            <a:r>
              <a:rPr lang="hr-HR" sz="3200" b="1" dirty="0"/>
              <a:t> </a:t>
            </a:r>
            <a:br>
              <a:rPr lang="hr-HR" sz="3200" b="1" dirty="0"/>
            </a:br>
            <a:r>
              <a:rPr lang="hr-HR" sz="3200" b="1" dirty="0"/>
              <a:t>i primjena na Republiku Hrvatsku</a:t>
            </a:r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2176817"/>
            <a:ext cx="10972800" cy="4525963"/>
          </a:xfrm>
        </p:spPr>
        <p:txBody>
          <a:bodyPr>
            <a:normAutofit/>
          </a:bodyPr>
          <a:lstStyle/>
          <a:p>
            <a:r>
              <a:rPr lang="hr-HR" sz="2800" dirty="0"/>
              <a:t>Kućanstva </a:t>
            </a:r>
          </a:p>
          <a:p>
            <a:pPr lvl="1"/>
            <a:r>
              <a:rPr lang="en-US" sz="2600" dirty="0"/>
              <a:t>DC</a:t>
            </a:r>
            <a:r>
              <a:rPr lang="hr-HR" sz="2600" dirty="0"/>
              <a:t>: </a:t>
            </a:r>
            <a:r>
              <a:rPr lang="en-US" sz="2600" dirty="0"/>
              <a:t>2.500 – 5.000 kWh</a:t>
            </a:r>
            <a:endParaRPr lang="hr-HR" sz="2600" dirty="0"/>
          </a:p>
          <a:p>
            <a:r>
              <a:rPr lang="hr-HR" sz="2800" dirty="0"/>
              <a:t>Poduzetništvo</a:t>
            </a:r>
            <a:endParaRPr lang="en-US" sz="2800" dirty="0"/>
          </a:p>
          <a:p>
            <a:pPr lvl="1"/>
            <a:r>
              <a:rPr lang="en-US" sz="2600" dirty="0"/>
              <a:t>IA</a:t>
            </a:r>
            <a:r>
              <a:rPr lang="hr-HR" sz="2600" dirty="0"/>
              <a:t>: </a:t>
            </a:r>
            <a:r>
              <a:rPr lang="en-US" sz="2600" dirty="0"/>
              <a:t>do 20 MWh</a:t>
            </a:r>
            <a:r>
              <a:rPr lang="hr-HR" sz="2600" dirty="0"/>
              <a:t> 			→</a:t>
            </a:r>
            <a:r>
              <a:rPr lang="en-US" sz="2600" dirty="0"/>
              <a:t> </a:t>
            </a:r>
            <a:r>
              <a:rPr lang="en-US" sz="2600" dirty="0" err="1"/>
              <a:t>pretežno</a:t>
            </a:r>
            <a:r>
              <a:rPr lang="en-US" sz="2600" dirty="0"/>
              <a:t> </a:t>
            </a:r>
            <a:r>
              <a:rPr lang="en-US" sz="2600" dirty="0" err="1"/>
              <a:t>Plavi</a:t>
            </a:r>
            <a:r>
              <a:rPr lang="en-US" sz="2600" dirty="0"/>
              <a:t>, </a:t>
            </a:r>
            <a:r>
              <a:rPr lang="en-US" sz="2600" dirty="0" err="1"/>
              <a:t>Bijeli</a:t>
            </a:r>
            <a:r>
              <a:rPr lang="hr-HR" sz="2600" dirty="0"/>
              <a:t> NN</a:t>
            </a:r>
            <a:endParaRPr lang="en-US" sz="2600" dirty="0"/>
          </a:p>
          <a:p>
            <a:pPr lvl="1"/>
            <a:r>
              <a:rPr lang="en-US" sz="2600" dirty="0"/>
              <a:t>IB</a:t>
            </a:r>
            <a:r>
              <a:rPr lang="hr-HR" sz="2600" dirty="0"/>
              <a:t>: </a:t>
            </a:r>
            <a:r>
              <a:rPr lang="en-US" sz="2600" dirty="0"/>
              <a:t>20 – 500 MWh</a:t>
            </a:r>
            <a:r>
              <a:rPr lang="hr-HR" sz="2600" dirty="0"/>
              <a:t> 		→ </a:t>
            </a:r>
            <a:r>
              <a:rPr lang="en-US" sz="2600" dirty="0" err="1"/>
              <a:t>pretežno</a:t>
            </a:r>
            <a:r>
              <a:rPr lang="en-US" sz="2600" dirty="0"/>
              <a:t> </a:t>
            </a:r>
            <a:r>
              <a:rPr lang="en-US" sz="2600" dirty="0" err="1"/>
              <a:t>Crveni</a:t>
            </a:r>
            <a:r>
              <a:rPr lang="en-US" sz="2600" dirty="0"/>
              <a:t>, </a:t>
            </a:r>
            <a:r>
              <a:rPr lang="en-US" sz="2600" dirty="0" err="1"/>
              <a:t>dio</a:t>
            </a:r>
            <a:r>
              <a:rPr lang="en-US" sz="2600" dirty="0"/>
              <a:t> </a:t>
            </a:r>
            <a:r>
              <a:rPr lang="en-US" sz="2600" dirty="0" err="1"/>
              <a:t>Plavih</a:t>
            </a:r>
            <a:r>
              <a:rPr lang="en-US" sz="2600" dirty="0"/>
              <a:t>/</a:t>
            </a:r>
            <a:r>
              <a:rPr lang="en-US" sz="2600" dirty="0" err="1"/>
              <a:t>Bijelih</a:t>
            </a:r>
            <a:r>
              <a:rPr lang="hr-HR" sz="2600" dirty="0"/>
              <a:t> NN</a:t>
            </a:r>
            <a:endParaRPr lang="en-US" sz="2600" dirty="0"/>
          </a:p>
          <a:p>
            <a:pPr lvl="1"/>
            <a:r>
              <a:rPr lang="en-US" sz="2600" dirty="0"/>
              <a:t>IC</a:t>
            </a:r>
            <a:r>
              <a:rPr lang="hr-HR" sz="2600" dirty="0"/>
              <a:t>: </a:t>
            </a:r>
            <a:r>
              <a:rPr lang="en-US" sz="2600" dirty="0"/>
              <a:t>500 – 2.000 MWh</a:t>
            </a:r>
            <a:r>
              <a:rPr lang="hr-HR" sz="2600" dirty="0"/>
              <a:t> 		→ </a:t>
            </a:r>
            <a:r>
              <a:rPr lang="en-US" sz="2600" dirty="0" err="1"/>
              <a:t>pretežno</a:t>
            </a:r>
            <a:r>
              <a:rPr lang="en-US" sz="2600" dirty="0"/>
              <a:t> </a:t>
            </a:r>
            <a:r>
              <a:rPr lang="en-US" sz="2600" dirty="0" err="1"/>
              <a:t>Crveni</a:t>
            </a:r>
            <a:r>
              <a:rPr lang="hr-HR" sz="2600" dirty="0"/>
              <a:t> NN</a:t>
            </a:r>
            <a:r>
              <a:rPr lang="en-US" sz="2600" dirty="0"/>
              <a:t>, </a:t>
            </a:r>
            <a:r>
              <a:rPr lang="en-US" sz="2600" dirty="0" err="1"/>
              <a:t>dio</a:t>
            </a:r>
            <a:r>
              <a:rPr lang="en-US" sz="2600" dirty="0"/>
              <a:t> SN</a:t>
            </a:r>
          </a:p>
          <a:p>
            <a:pPr lvl="1"/>
            <a:r>
              <a:rPr lang="en-US" sz="2600" dirty="0"/>
              <a:t>ID</a:t>
            </a:r>
            <a:r>
              <a:rPr lang="hr-HR" sz="2600" dirty="0"/>
              <a:t>: </a:t>
            </a:r>
            <a:r>
              <a:rPr lang="en-US" sz="2600" dirty="0"/>
              <a:t>2.000 – 20.000 MWh</a:t>
            </a:r>
            <a:r>
              <a:rPr lang="hr-HR" sz="2600" dirty="0"/>
              <a:t> 	→ </a:t>
            </a:r>
            <a:r>
              <a:rPr lang="en-US" sz="2600" dirty="0" err="1"/>
              <a:t>pretežno</a:t>
            </a:r>
            <a:r>
              <a:rPr lang="en-US" sz="2600" dirty="0"/>
              <a:t> SN, </a:t>
            </a:r>
            <a:r>
              <a:rPr lang="en-US" sz="2600" dirty="0" err="1"/>
              <a:t>dio</a:t>
            </a:r>
            <a:r>
              <a:rPr lang="en-US" sz="2600" dirty="0"/>
              <a:t> </a:t>
            </a:r>
            <a:r>
              <a:rPr lang="en-US" sz="2600" dirty="0" err="1"/>
              <a:t>Crveni</a:t>
            </a:r>
            <a:r>
              <a:rPr lang="hr-HR" sz="2600" dirty="0"/>
              <a:t> NN</a:t>
            </a:r>
            <a:endParaRPr lang="en-US" sz="2600" dirty="0"/>
          </a:p>
          <a:p>
            <a:pPr lvl="1"/>
            <a:r>
              <a:rPr lang="en-US" sz="2600" dirty="0" smtClean="0"/>
              <a:t>IF</a:t>
            </a:r>
            <a:r>
              <a:rPr lang="hr-HR" sz="2600" dirty="0"/>
              <a:t>: </a:t>
            </a:r>
            <a:r>
              <a:rPr lang="en-US" sz="2600" dirty="0"/>
              <a:t>70.000 – 150.000 MWh</a:t>
            </a:r>
            <a:r>
              <a:rPr lang="hr-HR" sz="2600" dirty="0"/>
              <a:t> 	→</a:t>
            </a:r>
            <a:r>
              <a:rPr lang="en-US" sz="2600" dirty="0"/>
              <a:t> </a:t>
            </a:r>
            <a:r>
              <a:rPr lang="en-US" sz="2600" dirty="0" err="1"/>
              <a:t>pretežno</a:t>
            </a:r>
            <a:r>
              <a:rPr lang="en-US" sz="2600" dirty="0"/>
              <a:t> VN, </a:t>
            </a:r>
            <a:r>
              <a:rPr lang="en-US" sz="2600" dirty="0" err="1"/>
              <a:t>nešto</a:t>
            </a:r>
            <a:r>
              <a:rPr lang="en-US" sz="2600" dirty="0"/>
              <a:t> SN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30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/>
          </a:bodyPr>
          <a:lstStyle/>
          <a:p>
            <a:r>
              <a:rPr lang="hr-HR" b="1" baseline="30000" dirty="0">
                <a:latin typeface="+mn-lt"/>
              </a:rPr>
              <a:t>Udjeli pojedinih sastavnica ukupne cijene električne energije </a:t>
            </a:r>
            <a:r>
              <a:rPr lang="hr-HR" b="1" baseline="30000" dirty="0" smtClean="0">
                <a:latin typeface="+mn-lt"/>
              </a:rPr>
              <a:t/>
            </a:r>
            <a:br>
              <a:rPr lang="hr-HR" b="1" baseline="30000" dirty="0" smtClean="0">
                <a:latin typeface="+mn-lt"/>
              </a:rPr>
            </a:br>
            <a:r>
              <a:rPr lang="hr-HR" b="1" baseline="30000" dirty="0" smtClean="0">
                <a:latin typeface="+mn-lt"/>
              </a:rPr>
              <a:t>za </a:t>
            </a:r>
            <a:r>
              <a:rPr lang="hr-HR" b="1" baseline="30000" dirty="0">
                <a:latin typeface="+mn-lt"/>
              </a:rPr>
              <a:t>krajnje kupce </a:t>
            </a:r>
            <a:r>
              <a:rPr lang="hr-HR" b="1" baseline="30000" dirty="0" smtClean="0">
                <a:latin typeface="+mn-lt"/>
              </a:rPr>
              <a:t>u Republici Hrvatskoj (% </a:t>
            </a:r>
            <a:r>
              <a:rPr lang="hr-HR" b="1" baseline="30000" dirty="0">
                <a:latin typeface="+mn-lt"/>
              </a:rPr>
              <a:t>i lp/kWh), 2018. 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</a:t>
            </a:r>
            <a:r>
              <a:rPr lang="hr-HR" sz="1600" dirty="0" smtClean="0">
                <a:solidFill>
                  <a:srgbClr val="1B10AC"/>
                </a:solidFill>
                <a:latin typeface="+mn-lt"/>
                <a:cs typeface="Arial" pitchFamily="34" charset="0"/>
              </a:rPr>
              <a:t>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238356"/>
              </p:ext>
            </p:extLst>
          </p:nvPr>
        </p:nvGraphicFramePr>
        <p:xfrm>
          <a:off x="407368" y="1916832"/>
          <a:ext cx="11413253" cy="4874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77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824718"/>
            <a:ext cx="11321238" cy="50332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/>
          </a:bodyPr>
          <a:lstStyle/>
          <a:p>
            <a:r>
              <a:rPr lang="hr-HR" b="1" baseline="30000" dirty="0">
                <a:latin typeface="+mn-lt"/>
              </a:rPr>
              <a:t>ACER – </a:t>
            </a:r>
            <a:r>
              <a:rPr lang="hr-HR" b="1" baseline="30000" dirty="0" smtClean="0">
                <a:latin typeface="+mn-lt"/>
              </a:rPr>
              <a:t>struktura cijene za kućanstva </a:t>
            </a:r>
            <a:br>
              <a:rPr lang="hr-HR" b="1" baseline="30000" dirty="0" smtClean="0">
                <a:latin typeface="+mn-lt"/>
              </a:rPr>
            </a:br>
            <a:r>
              <a:rPr lang="hr-HR" b="1" baseline="30000" dirty="0" smtClean="0">
                <a:latin typeface="+mn-lt"/>
              </a:rPr>
              <a:t>u glavnim gradovima EU, 11.-12./2017.</a:t>
            </a:r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</a:t>
            </a:r>
            <a:r>
              <a:rPr lang="hr-HR" sz="1600" dirty="0" smtClean="0">
                <a:solidFill>
                  <a:srgbClr val="1B10AC"/>
                </a:solidFill>
                <a:latin typeface="+mn-lt"/>
                <a:cs typeface="Arial" pitchFamily="34" charset="0"/>
              </a:rPr>
              <a:t>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6"/>
          <p:cNvSpPr txBox="1"/>
          <p:nvPr/>
        </p:nvSpPr>
        <p:spPr>
          <a:xfrm>
            <a:off x="31092" y="6036591"/>
            <a:ext cx="4555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dirty="0" smtClean="0"/>
              <a:t>Udio naknade za korištenje mreže u RH je među nižima u EU </a:t>
            </a:r>
          </a:p>
        </p:txBody>
      </p:sp>
      <p:sp>
        <p:nvSpPr>
          <p:cNvPr id="16" name="Oval 15"/>
          <p:cNvSpPr/>
          <p:nvPr/>
        </p:nvSpPr>
        <p:spPr>
          <a:xfrm>
            <a:off x="4079776" y="2780928"/>
            <a:ext cx="432048" cy="129614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prihoda 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HEP-ODS-a od naknade za korištenje distribucijske mreže </a:t>
            </a:r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</a:t>
            </a:r>
            <a:r>
              <a:rPr lang="hr-HR" sz="1600" dirty="0" smtClean="0">
                <a:solidFill>
                  <a:srgbClr val="1B10AC"/>
                </a:solidFill>
                <a:latin typeface="+mn-lt"/>
                <a:cs typeface="Arial" pitchFamily="34" charset="0"/>
              </a:rPr>
              <a:t>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973198"/>
              </p:ext>
            </p:extLst>
          </p:nvPr>
        </p:nvGraphicFramePr>
        <p:xfrm>
          <a:off x="581775" y="2060848"/>
          <a:ext cx="6552728" cy="418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926469"/>
              </p:ext>
            </p:extLst>
          </p:nvPr>
        </p:nvGraphicFramePr>
        <p:xfrm>
          <a:off x="5334303" y="2224381"/>
          <a:ext cx="6840760" cy="4075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43057" y="618390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tarifnim kategorijama/modelima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8128" y="6161978"/>
            <a:ext cx="365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tarifnim elementima 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latin typeface="+mn-lt"/>
              </a:rPr>
              <a:t>Kupci </a:t>
            </a:r>
            <a:r>
              <a:rPr lang="hr-HR" sz="3200" b="1" dirty="0">
                <a:latin typeface="+mn-lt"/>
              </a:rPr>
              <a:t>s vlastitom proizvodnjom i volumetrijski pristup </a:t>
            </a:r>
            <a:r>
              <a:rPr lang="hr-HR" sz="3200" b="1" dirty="0" err="1">
                <a:latin typeface="+mn-lt"/>
              </a:rPr>
              <a:t>tarifiranju</a:t>
            </a:r>
            <a:endParaRPr lang="hr-HR" sz="3200" b="1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2176817"/>
            <a:ext cx="10972800" cy="452596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hr-HR" sz="2800" dirty="0"/>
              <a:t>T</a:t>
            </a:r>
            <a:r>
              <a:rPr lang="hr-HR" sz="2800" dirty="0" smtClean="0"/>
              <a:t>arifni </a:t>
            </a:r>
            <a:r>
              <a:rPr lang="hr-HR" sz="2800" dirty="0"/>
              <a:t>element </a:t>
            </a:r>
            <a:r>
              <a:rPr lang="hr-HR" sz="2800" dirty="0" smtClean="0"/>
              <a:t>samo </a:t>
            </a:r>
            <a:r>
              <a:rPr lang="hr-HR" sz="2800" dirty="0"/>
              <a:t>energija (volumetrijski pristup</a:t>
            </a:r>
            <a:r>
              <a:rPr lang="hr-HR" sz="2800" dirty="0" smtClean="0"/>
              <a:t>)</a:t>
            </a:r>
            <a:r>
              <a:rPr lang="hr-HR" sz="2800" dirty="0"/>
              <a:t> </a:t>
            </a:r>
            <a:r>
              <a:rPr lang="hr-HR" sz="2800" dirty="0" smtClean="0"/>
              <a:t>→ u </a:t>
            </a:r>
            <a:r>
              <a:rPr lang="hr-HR" sz="2800" dirty="0"/>
              <a:t>ekstremnom </a:t>
            </a:r>
            <a:r>
              <a:rPr lang="hr-HR" sz="2800" dirty="0" smtClean="0"/>
              <a:t>slučaju, kupci </a:t>
            </a:r>
            <a:r>
              <a:rPr lang="hr-HR" sz="2800" dirty="0"/>
              <a:t>s vlastitom proizvodnjom ne plaćaju naknadu za korištenje mreže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hr-HR" sz="2800" dirty="0" smtClean="0"/>
              <a:t>Troškovi </a:t>
            </a:r>
            <a:r>
              <a:rPr lang="hr-HR" sz="2800" dirty="0"/>
              <a:t>izgradnje mreže uglavnom ovise o vršnoj snazi korisnika mreže, a ne o količini prenesene </a:t>
            </a:r>
            <a:r>
              <a:rPr lang="hr-HR" sz="2800" dirty="0" smtClean="0"/>
              <a:t>energije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hr-HR" sz="2800" dirty="0" smtClean="0"/>
              <a:t>ACER/CEER: izbjegavanje </a:t>
            </a:r>
            <a:r>
              <a:rPr lang="hr-HR" sz="2800" dirty="0"/>
              <a:t>neto mjerenja i osiguravanje pravedne alokacije troškova između korisnika mreže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hr-HR" sz="2800" dirty="0" smtClean="0"/>
              <a:t>U </a:t>
            </a:r>
            <a:r>
              <a:rPr lang="hr-HR" sz="2800" dirty="0"/>
              <a:t>EU su u pojedinim zemljama uvode promjene u pristupu </a:t>
            </a:r>
            <a:r>
              <a:rPr lang="hr-HR" sz="2800" dirty="0" err="1"/>
              <a:t>tarifiranju</a:t>
            </a:r>
            <a:endParaRPr lang="hr-HR" sz="2800" dirty="0"/>
          </a:p>
          <a:p>
            <a:pPr algn="just">
              <a:buFont typeface="Wingdings" panose="05000000000000000000" pitchFamily="2" charset="2"/>
              <a:buChar char="q"/>
              <a:defRPr/>
            </a:pPr>
            <a:r>
              <a:rPr lang="hr-HR" sz="2800" dirty="0" smtClean="0"/>
              <a:t>Nizozemska, Italija i Norveška  </a:t>
            </a:r>
            <a:r>
              <a:rPr lang="hr-HR" sz="2800" dirty="0"/>
              <a:t>– uveden tarifni element snage i za kategoriju kućanstvo </a:t>
            </a:r>
          </a:p>
          <a:p>
            <a:pPr algn="just">
              <a:buFont typeface="Wingdings" panose="05000000000000000000" pitchFamily="2" charset="2"/>
              <a:buChar char="q"/>
              <a:defRPr/>
            </a:pPr>
            <a:endParaRPr lang="hr-HR" sz="2800" b="1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66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586098"/>
            <a:ext cx="9204758" cy="52493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763443"/>
          </a:xfrm>
        </p:spPr>
        <p:txBody>
          <a:bodyPr>
            <a:normAutofit/>
          </a:bodyPr>
          <a:lstStyle/>
          <a:p>
            <a:r>
              <a:rPr lang="hr-HR" b="1" baseline="30000" dirty="0">
                <a:latin typeface="+mn-lt"/>
              </a:rPr>
              <a:t>Španjolska – troškovi </a:t>
            </a:r>
            <a:r>
              <a:rPr lang="hr-HR" b="1" baseline="30000" dirty="0" smtClean="0">
                <a:latin typeface="+mn-lt"/>
              </a:rPr>
              <a:t>EES-a</a:t>
            </a:r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</a:t>
            </a:r>
            <a:r>
              <a:rPr lang="hr-HR" sz="1600" dirty="0" smtClean="0">
                <a:solidFill>
                  <a:srgbClr val="1B10AC"/>
                </a:solidFill>
                <a:latin typeface="+mn-lt"/>
                <a:cs typeface="Arial" pitchFamily="34" charset="0"/>
              </a:rPr>
              <a:t>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2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547419"/>
          </a:xfrm>
        </p:spPr>
        <p:txBody>
          <a:bodyPr>
            <a:noAutofit/>
          </a:bodyPr>
          <a:lstStyle/>
          <a:p>
            <a:r>
              <a:rPr lang="hr-HR" sz="3200" b="1" dirty="0"/>
              <a:t>Ključne definicije za kupce sa vlastitom proizvodnjom </a:t>
            </a:r>
            <a:endParaRPr lang="hr-HR" sz="3200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98056"/>
            <a:ext cx="10972800" cy="44746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altLang="sr-Latn-RS" sz="2800" b="1" dirty="0" smtClean="0"/>
              <a:t>Mjerni interval </a:t>
            </a:r>
            <a:r>
              <a:rPr lang="hr-HR" altLang="sr-Latn-RS" sz="2800" dirty="0" smtClean="0"/>
              <a:t>– interval u vremenu, u kojem brojilo registrira (neto) potrošnju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2800" b="1" dirty="0" smtClean="0"/>
              <a:t>Interval netiranja</a:t>
            </a:r>
            <a:r>
              <a:rPr lang="hr-HR" altLang="sr-Latn-RS" sz="2800" dirty="0" smtClean="0"/>
              <a:t> – vremenski interval u kojem se višak proizvodnje za vlastite potrebe može kompenzirati s potrošnjom (prijeboj)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2800" b="1" dirty="0" smtClean="0"/>
              <a:t>Neto obračun</a:t>
            </a:r>
            <a:r>
              <a:rPr lang="hr-HR" altLang="sr-Latn-RS" sz="2800" dirty="0" smtClean="0"/>
              <a:t> – neto potrošnja/proizvodnja obračunata zasebno za svaki mjerni interval (višak proizvodnje može se obračunati na različite načine)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2800" b="1" dirty="0" smtClean="0"/>
              <a:t>Neto mjerenje</a:t>
            </a:r>
            <a:r>
              <a:rPr lang="hr-HR" altLang="sr-Latn-RS" sz="2800" dirty="0" smtClean="0"/>
              <a:t> – potrošnja (za vlastite potrebe) s intervalom netiranja dužim od mjernog intervala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2800" dirty="0" smtClean="0"/>
              <a:t>Statističko polazište za prosječnu visinu naknade za korištenje mreže:</a:t>
            </a:r>
            <a:endParaRPr lang="hr-HR" altLang="sr-Latn-R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23599" y="5577782"/>
                <a:ext cx="10544802" cy="989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𝑻𝒓𝒐</m:t>
                          </m:r>
                          <m:r>
                            <a:rPr lang="hr-HR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š</m:t>
                          </m:r>
                          <m:r>
                            <a:rPr lang="hr-H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𝒌𝒐𝒗𝒊</m:t>
                          </m:r>
                          <m:r>
                            <a:rPr lang="hr-HR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hr-H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𝒎𝒓𝒆</m:t>
                          </m:r>
                          <m:r>
                            <a:rPr lang="hr-HR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ž</m:t>
                          </m:r>
                          <m:r>
                            <a:rPr lang="hr-H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num>
                        <m:den>
                          <m:r>
                            <a:rPr lang="hr-H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𝑷𝒐𝒕𝒓𝒐</m:t>
                          </m:r>
                          <m:r>
                            <a:rPr lang="hr-HR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š</m:t>
                          </m:r>
                          <m:r>
                            <a:rPr lang="hr-H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𝒏𝒋𝒂</m:t>
                          </m:r>
                        </m:den>
                      </m:f>
                      <m:r>
                        <a:rPr lang="hr-HR" sz="2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𝑷𝒓𝒐𝒔𝒋𝒆</m:t>
                      </m:r>
                      <m:r>
                        <a:rPr lang="hr-HR" sz="2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č</m:t>
                      </m:r>
                      <m:r>
                        <a:rPr lang="hr-HR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𝒏𝒂</m:t>
                      </m:r>
                      <m:r>
                        <a:rPr lang="hr-HR" sz="2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𝒗𝒊𝒔𝒊𝒏𝒂</m:t>
                      </m:r>
                      <m:r>
                        <a:rPr lang="hr-HR" sz="2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𝒏𝒂𝒌𝒏𝒂𝒅𝒆</m:t>
                      </m:r>
                      <m:r>
                        <a:rPr lang="hr-HR" sz="2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f>
                        <m:fPr>
                          <m:ctrlPr>
                            <a:rPr lang="hr-H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8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€</m:t>
                          </m:r>
                        </m:num>
                        <m:den>
                          <m:r>
                            <a:rPr lang="hr-HR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𝒌𝑾𝒉</m:t>
                          </m:r>
                        </m:den>
                      </m:f>
                      <m:r>
                        <a:rPr lang="hr-HR" sz="28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r-HR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599" y="5577782"/>
                <a:ext cx="10544802" cy="9897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5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547419"/>
          </a:xfrm>
        </p:spPr>
        <p:txBody>
          <a:bodyPr>
            <a:noAutofit/>
          </a:bodyPr>
          <a:lstStyle/>
          <a:p>
            <a:r>
              <a:rPr lang="pl-PL" sz="3200" b="1" dirty="0"/>
              <a:t>Kratkoročno rješenje </a:t>
            </a:r>
            <a:r>
              <a:rPr lang="pl-PL" sz="3200" b="1" dirty="0" smtClean="0"/>
              <a:t> </a:t>
            </a:r>
            <a:br>
              <a:rPr lang="pl-PL" sz="3200" b="1" dirty="0" smtClean="0"/>
            </a:br>
            <a:r>
              <a:rPr lang="pl-PL" sz="3200" b="1" dirty="0" smtClean="0"/>
              <a:t> </a:t>
            </a:r>
            <a:r>
              <a:rPr lang="pl-PL" sz="3200" b="1" dirty="0"/>
              <a:t>dodatne naknade za PV elektrane</a:t>
            </a:r>
            <a:endParaRPr lang="hr-HR" sz="3200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 smtClean="0">
                <a:solidFill>
                  <a:srgbClr val="1B10AC"/>
                </a:solidFill>
                <a:latin typeface="+mn-lt"/>
                <a:cs typeface="Arial" pitchFamily="34" charset="0"/>
              </a:rPr>
              <a:t>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1384" y="1762761"/>
            <a:ext cx="10972800" cy="4356496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Pričuvne naknade </a:t>
            </a:r>
            <a:r>
              <a:rPr lang="hr-HR" sz="2800" b="1" dirty="0"/>
              <a:t>ili minimalni iznosi računa za potrošnju</a:t>
            </a:r>
          </a:p>
          <a:p>
            <a:r>
              <a:rPr lang="hr-HR" sz="2800" b="1" dirty="0"/>
              <a:t>Španjolska regulativa (8rd 900/2015</a:t>
            </a:r>
            <a:r>
              <a:rPr lang="hr-HR" sz="2800" b="1" dirty="0" smtClean="0"/>
              <a:t>.)</a:t>
            </a:r>
            <a:endParaRPr lang="hr-HR" sz="2800" b="1" dirty="0"/>
          </a:p>
          <a:p>
            <a:pPr>
              <a:buFont typeface="Wingdings" panose="05000000000000000000" pitchFamily="2" charset="2"/>
              <a:buChar char="§"/>
            </a:pPr>
            <a:endParaRPr lang="hr-HR" altLang="sr-Latn-R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3733"/>
          <a:stretch/>
        </p:blipFill>
        <p:spPr>
          <a:xfrm>
            <a:off x="640259" y="2780929"/>
            <a:ext cx="3079477" cy="36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19736" y="291202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Brojilo na sučelju mreže: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800" dirty="0" smtClean="0"/>
              <a:t>neto potrošnja, po maloprodajnim cijenama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800" dirty="0" smtClean="0"/>
              <a:t>nema naknade za neto višak proizvodnje</a:t>
            </a:r>
            <a:endParaRPr lang="hr-HR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719736" y="4431876"/>
            <a:ext cx="8328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Brojilo na generatoru: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800" dirty="0" smtClean="0"/>
              <a:t>za svaki kWh koji se potroši kod kupca plaća se pričuvna naknada (4,9 €c/kWh za kupce sa snagom &lt; 10 kW)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800" dirty="0" smtClean="0"/>
              <a:t>nazivna snaga generatora &lt; priključne snage krajnjeg kupca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6702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547419"/>
          </a:xfrm>
        </p:spPr>
        <p:txBody>
          <a:bodyPr>
            <a:noAutofit/>
          </a:bodyPr>
          <a:lstStyle/>
          <a:p>
            <a:r>
              <a:rPr lang="hr-HR" sz="3200" b="1" dirty="0"/>
              <a:t>Preporuka za strukturiranje tarifnih sustava </a:t>
            </a:r>
            <a:endParaRPr lang="hr-HR" sz="3200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4"/>
          <a:stretch>
            <a:fillRect/>
          </a:stretch>
        </p:blipFill>
        <p:spPr>
          <a:xfrm>
            <a:off x="3605235" y="1556792"/>
            <a:ext cx="8127656" cy="5051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565" y="3605451"/>
            <a:ext cx="3366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Fokusirati se na dijagram oterećenja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7663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 fontScale="90000"/>
          </a:bodyPr>
          <a:lstStyle/>
          <a:p>
            <a:r>
              <a:rPr lang="hr-HR" sz="3600" b="1" dirty="0">
                <a:latin typeface="+mn-lt"/>
              </a:rPr>
              <a:t>Instalirana snaga postrojenja u sustavu poticaja u Hrvatskoj u razdoblju od 2007. do 2017. godine prema vrsti postrojenja</a:t>
            </a:r>
            <a:r>
              <a:rPr lang="hr-HR" sz="3600" b="1" baseline="30000" dirty="0">
                <a:latin typeface="+mn-lt"/>
              </a:rPr>
              <a:t>[1</a:t>
            </a:r>
            <a:r>
              <a:rPr lang="hr-HR" sz="3600" b="1" baseline="30000" dirty="0" smtClean="0">
                <a:latin typeface="+mn-lt"/>
              </a:rPr>
              <a:t>]</a:t>
            </a:r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85" y="2228176"/>
            <a:ext cx="10975460" cy="4395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3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Načela budućih tarifnih sustava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Tarifne metodologije trebaju odražavati troškove </a:t>
            </a:r>
            <a:r>
              <a:rPr lang="hr-HR" dirty="0" smtClean="0"/>
              <a:t>ODS-a</a:t>
            </a:r>
          </a:p>
          <a:p>
            <a:endParaRPr lang="hr-HR" dirty="0" smtClean="0"/>
          </a:p>
          <a:p>
            <a:r>
              <a:rPr lang="hr-HR" dirty="0"/>
              <a:t>T</a:t>
            </a:r>
            <a:r>
              <a:rPr lang="hr-HR" dirty="0" smtClean="0"/>
              <a:t>arife trebaju čim </a:t>
            </a:r>
            <a:r>
              <a:rPr lang="hr-HR" dirty="0"/>
              <a:t>više odražavati troškove </a:t>
            </a:r>
            <a:r>
              <a:rPr lang="hr-HR" dirty="0" smtClean="0"/>
              <a:t>korištenja </a:t>
            </a:r>
            <a:r>
              <a:rPr lang="hr-HR" dirty="0"/>
              <a:t>distribucijske </a:t>
            </a:r>
            <a:r>
              <a:rPr lang="hr-HR" dirty="0" smtClean="0"/>
              <a:t>mreže </a:t>
            </a:r>
            <a:r>
              <a:rPr lang="hr-HR" dirty="0"/>
              <a:t>pojedinih </a:t>
            </a:r>
            <a:r>
              <a:rPr lang="hr-HR" dirty="0" smtClean="0"/>
              <a:t>kategorija </a:t>
            </a:r>
            <a:r>
              <a:rPr lang="hr-HR" dirty="0"/>
              <a:t>korisnika mreže i </a:t>
            </a:r>
            <a:r>
              <a:rPr lang="hr-HR" dirty="0" smtClean="0"/>
              <a:t>aktivnih krajnjih kupaca</a:t>
            </a:r>
          </a:p>
          <a:p>
            <a:endParaRPr lang="hr-HR" dirty="0" smtClean="0"/>
          </a:p>
          <a:p>
            <a:r>
              <a:rPr lang="hr-HR" dirty="0" smtClean="0"/>
              <a:t>Ako </a:t>
            </a:r>
            <a:r>
              <a:rPr lang="hr-HR" dirty="0"/>
              <a:t>postoji sustav naprednog mjerenja, moguće je i uvođenje vremenski promjenjivih </a:t>
            </a:r>
            <a:r>
              <a:rPr lang="hr-HR" dirty="0" smtClean="0"/>
              <a:t>tarifa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0E8B-62FF-4E66-A200-FEE34E05564D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853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/>
          </a:bodyPr>
          <a:lstStyle/>
          <a:p>
            <a:r>
              <a:rPr lang="hr-HR" sz="3200" b="1" dirty="0"/>
              <a:t>Tarifni sustavi i fleksibilnost</a:t>
            </a:r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2176817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sr-Latn-RS" sz="2800" b="1" dirty="0"/>
              <a:t>Novi dizajn tarifnog sustava za distribuciju koji podrazumijeva</a:t>
            </a:r>
            <a:r>
              <a:rPr lang="hr-HR" altLang="sr-Latn-RS" sz="2800" dirty="0"/>
              <a:t>:</a:t>
            </a:r>
            <a:br>
              <a:rPr lang="hr-HR" altLang="sr-Latn-RS" sz="2800" dirty="0"/>
            </a:br>
            <a:endParaRPr lang="hr-HR" altLang="sr-Latn-RS" sz="2800" dirty="0"/>
          </a:p>
          <a:p>
            <a:pPr marL="804863" lvl="1" indent="-347663">
              <a:buFont typeface="Wingdings" panose="05000000000000000000" pitchFamily="2" charset="2"/>
              <a:buChar char="ü"/>
            </a:pPr>
            <a:r>
              <a:rPr lang="hr-HR" altLang="sr-Latn-RS" b="1" dirty="0">
                <a:solidFill>
                  <a:srgbClr val="0070C0"/>
                </a:solidFill>
              </a:rPr>
              <a:t>Tarifni element snage </a:t>
            </a:r>
            <a:r>
              <a:rPr lang="hr-HR" altLang="sr-Latn-RS" dirty="0"/>
              <a:t>i za male krajnje kupce kako bi se nadoknadio pad prihoda ODS-a i poticala fleksibilnost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hr-HR" altLang="sr-Latn-RS" dirty="0"/>
          </a:p>
          <a:p>
            <a:pPr marL="804863" lvl="1" indent="-347663">
              <a:buFont typeface="Wingdings" panose="05000000000000000000" pitchFamily="2" charset="2"/>
              <a:buChar char="ü"/>
            </a:pPr>
            <a:r>
              <a:rPr lang="hr-HR" altLang="sr-Latn-RS" b="1" dirty="0">
                <a:solidFill>
                  <a:srgbClr val="0070C0"/>
                </a:solidFill>
              </a:rPr>
              <a:t>Optimalni omjeri </a:t>
            </a:r>
            <a:r>
              <a:rPr lang="hr-HR" altLang="sr-Latn-RS" dirty="0"/>
              <a:t>visine tarifnih stavki tarifnih elemenata energije i snage s ciljem čim učinkovitijeg korištenja mreže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3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/>
          </a:bodyPr>
          <a:lstStyle/>
          <a:p>
            <a:r>
              <a:rPr lang="pl-PL" sz="3200" b="1" dirty="0"/>
              <a:t>Mogućnosti korištenja tarifnih elemenata za poticanje fleksibilnosti</a:t>
            </a:r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54917"/>
              </p:ext>
            </p:extLst>
          </p:nvPr>
        </p:nvGraphicFramePr>
        <p:xfrm>
          <a:off x="335360" y="2060848"/>
          <a:ext cx="11397531" cy="47349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9177"/>
                <a:gridCol w="3799177"/>
                <a:gridCol w="3799177"/>
              </a:tblGrid>
              <a:tr h="267741"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Tarifni element</a:t>
                      </a:r>
                      <a:endParaRPr lang="hr-H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+mn-lt"/>
                        </a:rPr>
                        <a:t>Vremenski neovisno</a:t>
                      </a:r>
                      <a:endParaRPr lang="hr-H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+mn-lt"/>
                        </a:rPr>
                        <a:t>Vremenski ovisno</a:t>
                      </a:r>
                      <a:endParaRPr lang="hr-H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08898">
                <a:tc>
                  <a:txBody>
                    <a:bodyPr/>
                    <a:lstStyle/>
                    <a:p>
                      <a:pPr indent="45021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Električna energija</a:t>
                      </a:r>
                      <a:endParaRPr lang="hr-H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Smanjenje </a:t>
                      </a:r>
                      <a:r>
                        <a:rPr lang="hr-HR" sz="1800" dirty="0">
                          <a:effectLst/>
                          <a:latin typeface="+mn-lt"/>
                        </a:rPr>
                        <a:t>potrošnje krajnjeg kupca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Povećanje energetske učinkovitosti</a:t>
                      </a:r>
                      <a:endParaRPr lang="hr-H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Smanjenje </a:t>
                      </a:r>
                      <a:r>
                        <a:rPr lang="hr-HR" sz="1800" dirty="0">
                          <a:effectLst/>
                          <a:latin typeface="+mn-lt"/>
                        </a:rPr>
                        <a:t>potrošnje krajnjeg kupca tijekom određenog </a:t>
                      </a:r>
                      <a:r>
                        <a:rPr lang="hr-HR" sz="1800" dirty="0" smtClean="0">
                          <a:effectLst/>
                          <a:latin typeface="+mn-lt"/>
                        </a:rPr>
                        <a:t>razdoblja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Pomicanje </a:t>
                      </a:r>
                      <a:r>
                        <a:rPr lang="hr-HR" sz="1800" dirty="0">
                          <a:effectLst/>
                          <a:latin typeface="+mn-lt"/>
                        </a:rPr>
                        <a:t>potrošnje krajnjeg kupca</a:t>
                      </a:r>
                      <a:endParaRPr lang="hr-H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55319">
                <a:tc>
                  <a:txBody>
                    <a:bodyPr/>
                    <a:lstStyle/>
                    <a:p>
                      <a:pPr indent="45021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+mn-lt"/>
                        </a:rPr>
                        <a:t>Obračunska vršna snaga</a:t>
                      </a:r>
                      <a:endParaRPr lang="hr-H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800" dirty="0" smtClean="0">
                          <a:effectLst/>
                          <a:latin typeface="+mn-lt"/>
                        </a:rPr>
                        <a:t>Smanjenje </a:t>
                      </a:r>
                      <a:r>
                        <a:rPr lang="hr-HR" sz="1800" dirty="0">
                          <a:effectLst/>
                          <a:latin typeface="+mn-lt"/>
                        </a:rPr>
                        <a:t>vršnog opterećenja krajnjeg kupca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Pomicanje potrošnje krajnjeg kupca</a:t>
                      </a:r>
                      <a:endParaRPr lang="hr-H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Smanjenje vršnog opterećenja krajnjeg kupca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Pomicanje potrošnje krajnjeg kupca tijekom vršnih opterećenja sustava</a:t>
                      </a:r>
                      <a:endParaRPr lang="hr-H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48562">
                <a:tc>
                  <a:txBody>
                    <a:bodyPr/>
                    <a:lstStyle/>
                    <a:p>
                      <a:pPr indent="45021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+mn-lt"/>
                        </a:rPr>
                        <a:t>Priključna snaga</a:t>
                      </a:r>
                      <a:endParaRPr lang="hr-HR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Ugovor o korištenju mreže sa smanjenom priključnom snagom  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Stalno smanjenje vršnog opterećenja krajnjeg kupca</a:t>
                      </a:r>
                      <a:endParaRPr lang="hr-H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Ugovor o korištenju mreže sa smanjenom priključnom snagom tijekom vršnih opterećenja sustava (primjenom brojila sa funkcijom ograničenje snage)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hr-HR" sz="1800" dirty="0">
                          <a:effectLst/>
                          <a:latin typeface="+mn-lt"/>
                        </a:rPr>
                        <a:t>Stalno smanjenje vršnog opterećenja krajnjeg kupca tijekom određenih vremenskih razdoblja</a:t>
                      </a:r>
                      <a:endParaRPr lang="hr-HR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4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Potrebne aktivnosti na uvođenju fleksibilnosti</a:t>
            </a:r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916832"/>
            <a:ext cx="1126936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7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Zaključci</a:t>
            </a:r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2176817"/>
            <a:ext cx="109728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Potrebna je prilagodba postupnom premještanju težišta proizvodnje električne energije s prijenosne na distribucijsku </a:t>
            </a:r>
            <a:r>
              <a:rPr lang="hr-HR" dirty="0" smtClean="0"/>
              <a:t>mrežu</a:t>
            </a:r>
          </a:p>
          <a:p>
            <a:pPr>
              <a:buFont typeface="Wingdings" panose="05000000000000000000" pitchFamily="2" charset="2"/>
              <a:buChar char="q"/>
            </a:pP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Pravedna raspodjela troškova korištenja distribucijske mreže u novim okolnostima</a:t>
            </a:r>
          </a:p>
          <a:p>
            <a:pPr>
              <a:buFont typeface="Wingdings" panose="05000000000000000000" pitchFamily="2" charset="2"/>
              <a:buChar char="q"/>
            </a:pP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Moguće uvođenje tarifnog elementa snage i malim kupcima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8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/>
          </a:bodyPr>
          <a:lstStyle/>
          <a:p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2176817"/>
            <a:ext cx="109728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sz="4800" dirty="0"/>
              <a:t>Hvala vam na pozornosti!</a:t>
            </a:r>
          </a:p>
          <a:p>
            <a:pPr marL="0" indent="0" algn="ctr">
              <a:buNone/>
            </a:pPr>
            <a:endParaRPr lang="sr-Latn-RS" altLang="sr-Latn-RS" dirty="0"/>
          </a:p>
          <a:p>
            <a:pPr marL="0" indent="0" algn="ctr">
              <a:buNone/>
            </a:pPr>
            <a:r>
              <a:rPr lang="sr-Latn-RS" altLang="sr-Latn-RS" dirty="0"/>
              <a:t>Lahorko </a:t>
            </a:r>
            <a:r>
              <a:rPr lang="sr-Latn-RS" altLang="sr-Latn-RS" dirty="0" smtClean="0"/>
              <a:t>Wagmann, </a:t>
            </a:r>
            <a:r>
              <a:rPr lang="sr-Latn-RS" altLang="sr-Latn-RS" dirty="0" smtClean="0">
                <a:hlinkClick r:id="rId4"/>
              </a:rPr>
              <a:t>lwagmann@hera.hr</a:t>
            </a:r>
            <a:endParaRPr lang="sr-Latn-RS" altLang="sr-Latn-RS" dirty="0" smtClean="0"/>
          </a:p>
          <a:p>
            <a:pPr marL="0" indent="0" algn="ctr">
              <a:buNone/>
            </a:pPr>
            <a:r>
              <a:rPr lang="sr-Latn-RS" altLang="sr-Latn-RS" dirty="0" smtClean="0"/>
              <a:t>Srđan Žutobradić, </a:t>
            </a:r>
            <a:r>
              <a:rPr lang="sr-Latn-RS" altLang="sr-Latn-RS" dirty="0" smtClean="0">
                <a:hlinkClick r:id="rId5"/>
              </a:rPr>
              <a:t>szutobra@hera.hr</a:t>
            </a:r>
            <a:endParaRPr lang="sr-Latn-RS" altLang="sr-Latn-RS" dirty="0" smtClean="0"/>
          </a:p>
          <a:p>
            <a:pPr marL="0" indent="0" algn="ctr">
              <a:buNone/>
            </a:pPr>
            <a:endParaRPr lang="sr-Latn-RS" altLang="sr-Latn-RS" dirty="0" smtClean="0"/>
          </a:p>
          <a:p>
            <a:pPr marL="0" indent="0" algn="ctr">
              <a:buNone/>
            </a:pPr>
            <a:r>
              <a:rPr lang="sr-Latn-RS" altLang="sr-Latn-RS" dirty="0" smtClean="0"/>
              <a:t>Sektor za električnu energiju </a:t>
            </a:r>
          </a:p>
          <a:p>
            <a:pPr marL="0" indent="0" algn="ctr">
              <a:buNone/>
            </a:pPr>
            <a:r>
              <a:rPr lang="sr-Latn-RS" altLang="sr-Latn-RS" dirty="0" smtClean="0"/>
              <a:t>Hrvatska energetska regulatorna agencija</a:t>
            </a:r>
          </a:p>
          <a:p>
            <a:pPr marL="0" indent="0" algn="ctr">
              <a:buNone/>
            </a:pPr>
            <a:r>
              <a:rPr lang="sr-Latn-RS" altLang="sr-Latn-RS" dirty="0" smtClean="0"/>
              <a:t>Ulica grada Vukovara 14, 10000 Zagreb</a:t>
            </a:r>
            <a:endParaRPr lang="sr-Latn-RS" altLang="sr-Latn-R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7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/>
          </a:bodyPr>
          <a:lstStyle/>
          <a:p>
            <a:r>
              <a:rPr lang="hr-HR" b="1" baseline="30000" dirty="0" smtClean="0">
                <a:latin typeface="+mn-lt"/>
              </a:rPr>
              <a:t>Literatura</a:t>
            </a:r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2176817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>
                <a:latin typeface="Arial Narrow" panose="020B0606020202030204" pitchFamily="34" charset="0"/>
              </a:rPr>
              <a:t>[1] </a:t>
            </a:r>
            <a:r>
              <a:rPr lang="hr-HR" sz="2800" b="1" i="1" dirty="0">
                <a:latin typeface="Arial Narrow" panose="020B0606020202030204" pitchFamily="34" charset="0"/>
              </a:rPr>
              <a:t>Godišnje izvješće za 2017. godinu</a:t>
            </a:r>
            <a:r>
              <a:rPr lang="hr-HR" sz="2800" dirty="0">
                <a:latin typeface="Arial Narrow" panose="020B0606020202030204" pitchFamily="34" charset="0"/>
              </a:rPr>
              <a:t>, HERA, Zagreb, lipanj 2018.</a:t>
            </a:r>
          </a:p>
          <a:p>
            <a:pPr marL="0" indent="0">
              <a:buNone/>
            </a:pPr>
            <a:r>
              <a:rPr lang="hr-HR" sz="2800" dirty="0" smtClean="0">
                <a:latin typeface="Arial Narrow" panose="020B0606020202030204" pitchFamily="34" charset="0"/>
              </a:rPr>
              <a:t>[2] </a:t>
            </a:r>
            <a:r>
              <a:rPr lang="hr-HR" sz="2800" dirty="0">
                <a:latin typeface="Arial Narrow" panose="020B0606020202030204" pitchFamily="34" charset="0"/>
              </a:rPr>
              <a:t>EC, </a:t>
            </a:r>
            <a:r>
              <a:rPr lang="en-US" sz="2800" dirty="0">
                <a:latin typeface="Arial Narrow" panose="020B0606020202030204" pitchFamily="34" charset="0"/>
              </a:rPr>
              <a:t>„</a:t>
            </a:r>
            <a:r>
              <a:rPr lang="en-US" sz="2800" b="1" i="1" dirty="0">
                <a:latin typeface="Arial Narrow" panose="020B0606020202030204" pitchFamily="34" charset="0"/>
              </a:rPr>
              <a:t>Proposal fora a DIRECTIVE OF THE EUROPEAN PARLIAMENT AND OF THE COUNCIL on the promotion of the use of energy from renewable sources (recast)</a:t>
            </a:r>
            <a:r>
              <a:rPr lang="en-US" sz="2800" dirty="0">
                <a:latin typeface="Arial Narrow" panose="020B0606020202030204" pitchFamily="34" charset="0"/>
              </a:rPr>
              <a:t>”</a:t>
            </a:r>
            <a:r>
              <a:rPr lang="hr-HR" sz="2800" dirty="0">
                <a:latin typeface="Arial Narrow" panose="020B0606020202030204" pitchFamily="34" charset="0"/>
              </a:rPr>
              <a:t>, Brussels 2016.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hr-HR" sz="2800" dirty="0" smtClean="0">
                <a:latin typeface="Arial Narrow" panose="020B0606020202030204" pitchFamily="34" charset="0"/>
              </a:rPr>
              <a:t>[3] </a:t>
            </a:r>
            <a:r>
              <a:rPr lang="hr-HR" sz="2800" dirty="0">
                <a:latin typeface="Arial Narrow" panose="020B0606020202030204" pitchFamily="34" charset="0"/>
              </a:rPr>
              <a:t>Granić, G. </a:t>
            </a:r>
            <a:r>
              <a:rPr lang="hr-HR" sz="2800" dirty="0" err="1">
                <a:latin typeface="Arial Narrow" panose="020B0606020202030204" pitchFamily="34" charset="0"/>
              </a:rPr>
              <a:t>et</a:t>
            </a:r>
            <a:r>
              <a:rPr lang="hr-HR" sz="2800" dirty="0">
                <a:latin typeface="Arial Narrow" panose="020B0606020202030204" pitchFamily="34" charset="0"/>
              </a:rPr>
              <a:t> </a:t>
            </a:r>
            <a:r>
              <a:rPr lang="hr-HR" sz="2800" dirty="0" err="1">
                <a:latin typeface="Arial Narrow" panose="020B0606020202030204" pitchFamily="34" charset="0"/>
              </a:rPr>
              <a:t>al</a:t>
            </a:r>
            <a:r>
              <a:rPr lang="hr-HR" sz="2800" dirty="0">
                <a:latin typeface="Arial Narrow" panose="020B0606020202030204" pitchFamily="34" charset="0"/>
              </a:rPr>
              <a:t>, </a:t>
            </a:r>
            <a:r>
              <a:rPr lang="hr-HR" sz="2800" b="1" i="1" dirty="0">
                <a:latin typeface="Arial Narrow" panose="020B0606020202030204" pitchFamily="34" charset="0"/>
              </a:rPr>
              <a:t>Analize i podloge za izradu energetske strategije Republike Hrvatske, ZELENA KNJIGA – NACRT</a:t>
            </a:r>
            <a:r>
              <a:rPr lang="hr-HR" sz="2800" dirty="0">
                <a:latin typeface="Arial Narrow" panose="020B0606020202030204" pitchFamily="34" charset="0"/>
              </a:rPr>
              <a:t>, EIHP, Zagreb </a:t>
            </a:r>
            <a:r>
              <a:rPr lang="hr-HR" sz="2800" dirty="0" smtClean="0">
                <a:latin typeface="Arial Narrow" panose="020B0606020202030204" pitchFamily="34" charset="0"/>
              </a:rPr>
              <a:t>2018</a:t>
            </a:r>
            <a:endParaRPr lang="hr-HR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+mn-lt"/>
              </a:rPr>
              <a:t>Elektrane priključene na mrežu HEP-ODS-a (31.12.2017.) </a:t>
            </a:r>
            <a:r>
              <a:rPr lang="hr-HR" sz="3200" b="1" baseline="30000" dirty="0">
                <a:latin typeface="+mn-lt"/>
              </a:rPr>
              <a:t>[2]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44824"/>
            <a:ext cx="11598214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4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+mn-lt"/>
              </a:rPr>
              <a:t>Promjene zakonodavnog okvira RH</a:t>
            </a:r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2176817"/>
            <a:ext cx="109728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b="1" dirty="0"/>
              <a:t>Prijedlog Zakona o obnovljivim izvorima energije i visokoučinkovitoj kogeneraciji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200" dirty="0"/>
              <a:t>Povišenje praga snage za poticanje proizvodnje zajamčenom otkupnom cijenom s</a:t>
            </a:r>
            <a:br>
              <a:rPr lang="hr-HR" sz="2200" dirty="0"/>
            </a:br>
            <a:r>
              <a:rPr lang="hr-HR" sz="2200" b="1" dirty="0">
                <a:solidFill>
                  <a:srgbClr val="0070C0"/>
                </a:solidFill>
              </a:rPr>
              <a:t>30 na 500 kW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200" b="1" dirty="0">
                <a:solidFill>
                  <a:srgbClr val="0070C0"/>
                </a:solidFill>
              </a:rPr>
              <a:t>Stalna cijena</a:t>
            </a:r>
            <a:r>
              <a:rPr lang="hr-HR" sz="2200" dirty="0"/>
              <a:t> za preuzimanje svih viškova električne energije krajnjih kupaca s vlastitom proizvodnjom kategorije kućanstvo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200" b="1" dirty="0">
                <a:solidFill>
                  <a:srgbClr val="0070C0"/>
                </a:solidFill>
              </a:rPr>
              <a:t>Neto obračun naknade </a:t>
            </a:r>
            <a:r>
              <a:rPr lang="hr-HR" sz="2200" dirty="0"/>
              <a:t>za korištenje mreže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hr-HR" sz="10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800" b="1" dirty="0"/>
              <a:t>Uredba o izdavanju energetskih suglasnosti i utvrđivanju uvjeta i rokova priključenja na elektroenergetsku mrežu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hr-HR" sz="2200" b="1" dirty="0">
                <a:solidFill>
                  <a:srgbClr val="0070C0"/>
                </a:solidFill>
              </a:rPr>
              <a:t>Pojednostavljen postupak </a:t>
            </a:r>
            <a:r>
              <a:rPr lang="hr-HR" sz="2200" dirty="0"/>
              <a:t>priključenja krajnjih kupaca s vlastitom proizvodnjom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3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/>
          </a:bodyPr>
          <a:lstStyle/>
          <a:p>
            <a:r>
              <a:rPr lang="hr-HR" sz="3200" b="1" dirty="0"/>
              <a:t>Paket „Čista energija za svakog Europljanina” </a:t>
            </a: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>Ciljevi </a:t>
            </a:r>
            <a:r>
              <a:rPr lang="hr-HR" sz="3200" b="1" dirty="0"/>
              <a:t>do 2030. </a:t>
            </a:r>
            <a:r>
              <a:rPr lang="hr-HR" sz="3200" b="1" baseline="30000" dirty="0"/>
              <a:t>[3]</a:t>
            </a:r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2176817"/>
            <a:ext cx="8667811" cy="452596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hr-HR" dirty="0"/>
              <a:t>Najmanje </a:t>
            </a:r>
            <a:r>
              <a:rPr lang="hr-HR" b="1" dirty="0">
                <a:solidFill>
                  <a:srgbClr val="0070C0"/>
                </a:solidFill>
              </a:rPr>
              <a:t>32% energije iz obnovljivih izvora </a:t>
            </a:r>
            <a:r>
              <a:rPr lang="hr-HR" dirty="0"/>
              <a:t>u ukupnoj bruto potrošnji energije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hr-HR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hr-HR" dirty="0"/>
              <a:t>Globalno smanjenje emisija stakleničkih plinova za </a:t>
            </a:r>
            <a:r>
              <a:rPr lang="hr-HR" b="1" dirty="0">
                <a:solidFill>
                  <a:srgbClr val="0070C0"/>
                </a:solidFill>
              </a:rPr>
              <a:t>najmanje 40%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hr-HR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hr-HR" dirty="0"/>
              <a:t>Poticanje novih kapaciteta OIEiK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0153125" y="2219928"/>
            <a:ext cx="969585" cy="4939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38705" y="2463109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20%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41937" y="1796216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32%</a:t>
            </a:r>
            <a:endParaRPr lang="en-US" sz="2800" dirty="0"/>
          </a:p>
        </p:txBody>
      </p:sp>
      <p:cxnSp>
        <p:nvCxnSpPr>
          <p:cNvPr id="13" name="Straight Arrow Connector 12"/>
          <p:cNvCxnSpPr>
            <a:cxnSpLocks/>
            <a:endCxn id="14" idx="1"/>
          </p:cNvCxnSpPr>
          <p:nvPr/>
        </p:nvCxnSpPr>
        <p:spPr>
          <a:xfrm>
            <a:off x="10155299" y="3871352"/>
            <a:ext cx="1008112" cy="33361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163411" y="3943360"/>
            <a:ext cx="998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- 40%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291203" y="3583320"/>
            <a:ext cx="731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CO</a:t>
            </a:r>
            <a:r>
              <a:rPr lang="hr-HR" sz="2800" baseline="-25000" dirty="0"/>
              <a:t>2</a:t>
            </a:r>
            <a:endParaRPr lang="en-US" sz="2800" baseline="-250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329856" y="5702522"/>
            <a:ext cx="804984" cy="3516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957" y="5734748"/>
            <a:ext cx="661085" cy="6610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498" y="4434990"/>
            <a:ext cx="1960843" cy="19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/>
          </a:bodyPr>
          <a:lstStyle/>
          <a:p>
            <a:r>
              <a:rPr lang="hr-HR" sz="3200" b="1" dirty="0"/>
              <a:t>Udio OIE u proizvodnji električne energije Scenarij 2 </a:t>
            </a:r>
            <a:r>
              <a:rPr lang="hr-HR" sz="3200" b="1" baseline="30000" dirty="0"/>
              <a:t>[4]</a:t>
            </a:r>
            <a:r>
              <a:rPr lang="hr-HR" sz="3200" b="1" dirty="0"/>
              <a:t> </a:t>
            </a:r>
            <a:endParaRPr lang="hr-HR" sz="3200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995F819-A156-4AE0-9424-9F29DA2C8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5" y="1875240"/>
            <a:ext cx="8856985" cy="4961551"/>
          </a:xfrm>
          <a:prstGeom prst="rect">
            <a:avLst/>
          </a:prstGeom>
          <a:ln>
            <a:solidFill>
              <a:srgbClr val="FFBA75"/>
            </a:solidFill>
          </a:ln>
        </p:spPr>
      </p:pic>
    </p:spTree>
    <p:extLst>
      <p:ext uri="{BB962C8B-B14F-4D97-AF65-F5344CB8AC3E}">
        <p14:creationId xmlns:p14="http://schemas.microsoft.com/office/powerpoint/2010/main" val="6412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/>
          </a:bodyPr>
          <a:lstStyle/>
          <a:p>
            <a:r>
              <a:rPr lang="hr-HR" sz="3200" b="1" dirty="0"/>
              <a:t>Promjene u elektroenergetskom sustavu</a:t>
            </a:r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2176817"/>
            <a:ext cx="10972800" cy="4525963"/>
          </a:xfrm>
        </p:spPr>
        <p:txBody>
          <a:bodyPr/>
          <a:lstStyle/>
          <a:p>
            <a:pPr marL="452438" indent="-452438">
              <a:buFont typeface="Wingdings" panose="05000000000000000000" pitchFamily="2" charset="2"/>
              <a:buChar char="q"/>
            </a:pPr>
            <a:r>
              <a:rPr lang="hr-HR" dirty="0"/>
              <a:t>Postupno premještanje </a:t>
            </a:r>
            <a:r>
              <a:rPr lang="hr-HR" b="1" dirty="0">
                <a:solidFill>
                  <a:srgbClr val="0070C0"/>
                </a:solidFill>
              </a:rPr>
              <a:t>težišta proizvodnje</a:t>
            </a:r>
            <a:r>
              <a:rPr lang="hr-HR" dirty="0"/>
              <a:t> električne energije </a:t>
            </a:r>
            <a:r>
              <a:rPr lang="hr-HR" b="1" dirty="0">
                <a:solidFill>
                  <a:srgbClr val="0070C0"/>
                </a:solidFill>
              </a:rPr>
              <a:t>s prijenosne na distribucijsku mrežu </a:t>
            </a:r>
            <a:r>
              <a:rPr lang="hr-HR" dirty="0"/>
              <a:t>– OIEiK i distribuirana proizvodnja električne energije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endParaRPr lang="hr-HR" sz="2000" dirty="0"/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0070C0"/>
                </a:solidFill>
              </a:rPr>
              <a:t>Novi sudionici na tržištu električne energije</a:t>
            </a:r>
            <a:r>
              <a:rPr lang="hr-HR" dirty="0"/>
              <a:t> – agregatori, aktivni krajnji kupci (kupci s vlastitom proizvodnjom)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endParaRPr lang="hr-HR" sz="2000" dirty="0"/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0070C0"/>
                </a:solidFill>
              </a:rPr>
              <a:t>Nove vrste korisnika mreže</a:t>
            </a:r>
            <a:r>
              <a:rPr lang="hr-HR" dirty="0"/>
              <a:t> – spremnici energije, punionice električnih vozila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/>
          </a:bodyPr>
          <a:lstStyle/>
          <a:p>
            <a:r>
              <a:rPr lang="hr-HR" sz="3200" b="1" dirty="0"/>
              <a:t>Utjecaj distribuiranih izvora na pogon distribucijske mreže</a:t>
            </a:r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2" y="2176817"/>
            <a:ext cx="10972800" cy="4525963"/>
          </a:xfrm>
        </p:spPr>
        <p:txBody>
          <a:bodyPr>
            <a:normAutofit lnSpcReduction="10000"/>
          </a:bodyPr>
          <a:lstStyle/>
          <a:p>
            <a:pPr marL="628650" indent="-628650">
              <a:buFont typeface="Wingdings" panose="05000000000000000000" pitchFamily="2" charset="2"/>
              <a:buChar char="q"/>
            </a:pPr>
            <a:r>
              <a:rPr lang="hr-HR" sz="2800" dirty="0" smtClean="0"/>
              <a:t>Utjecaj na </a:t>
            </a:r>
            <a:r>
              <a:rPr lang="hr-HR" sz="2800" b="1" dirty="0" smtClean="0">
                <a:solidFill>
                  <a:srgbClr val="0070C0"/>
                </a:solidFill>
              </a:rPr>
              <a:t>naponske okolnosti</a:t>
            </a:r>
          </a:p>
          <a:p>
            <a:pPr marL="628650" indent="-628650">
              <a:buFont typeface="Wingdings" panose="05000000000000000000" pitchFamily="2" charset="2"/>
              <a:buChar char="q"/>
            </a:pPr>
            <a:endParaRPr lang="hr-HR" sz="2800" b="1" dirty="0">
              <a:solidFill>
                <a:srgbClr val="0070C0"/>
              </a:solidFill>
            </a:endParaRPr>
          </a:p>
          <a:p>
            <a:pPr marL="628650" indent="-628650"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0070C0"/>
                </a:solidFill>
              </a:rPr>
              <a:t>Zagušenje</a:t>
            </a:r>
            <a:r>
              <a:rPr lang="hr-HR" sz="2800" dirty="0"/>
              <a:t> elemenata </a:t>
            </a:r>
            <a:r>
              <a:rPr lang="hr-HR" sz="2800" dirty="0" smtClean="0"/>
              <a:t>mreže</a:t>
            </a:r>
          </a:p>
          <a:p>
            <a:pPr marL="628650" indent="-628650">
              <a:buFont typeface="Wingdings" panose="05000000000000000000" pitchFamily="2" charset="2"/>
              <a:buChar char="q"/>
            </a:pPr>
            <a:endParaRPr lang="hr-HR" sz="2800" dirty="0"/>
          </a:p>
          <a:p>
            <a:pPr marL="628650" indent="-628650">
              <a:buFont typeface="Wingdings" panose="05000000000000000000" pitchFamily="2" charset="2"/>
              <a:buChar char="q"/>
            </a:pPr>
            <a:r>
              <a:rPr lang="hr-HR" sz="2800" b="1" dirty="0">
                <a:solidFill>
                  <a:srgbClr val="0070C0"/>
                </a:solidFill>
              </a:rPr>
              <a:t>Promjena smjera </a:t>
            </a:r>
            <a:r>
              <a:rPr lang="hr-HR" sz="2800" dirty="0"/>
              <a:t>tokova </a:t>
            </a:r>
            <a:r>
              <a:rPr lang="hr-HR" sz="2800" dirty="0" smtClean="0"/>
              <a:t>snaga</a:t>
            </a:r>
          </a:p>
          <a:p>
            <a:pPr marL="628650" indent="-628650">
              <a:buFont typeface="Wingdings" panose="05000000000000000000" pitchFamily="2" charset="2"/>
              <a:buChar char="q"/>
            </a:pPr>
            <a:endParaRPr lang="hr-HR" sz="2800" dirty="0"/>
          </a:p>
          <a:p>
            <a:pPr marL="628650" indent="-628650">
              <a:buFont typeface="Wingdings" panose="05000000000000000000" pitchFamily="2" charset="2"/>
              <a:buChar char="q"/>
            </a:pPr>
            <a:r>
              <a:rPr lang="hr-HR" sz="2800" dirty="0"/>
              <a:t>Vremenski </a:t>
            </a:r>
            <a:r>
              <a:rPr lang="hr-HR" sz="2800" b="1" dirty="0">
                <a:solidFill>
                  <a:srgbClr val="0070C0"/>
                </a:solidFill>
              </a:rPr>
              <a:t>promjenjiva proizvodnja</a:t>
            </a:r>
            <a:r>
              <a:rPr lang="hr-HR" sz="2800" dirty="0"/>
              <a:t> električne energije </a:t>
            </a:r>
            <a:endParaRPr lang="hr-HR" sz="2800" dirty="0" smtClean="0"/>
          </a:p>
          <a:p>
            <a:pPr marL="628650" indent="-628650">
              <a:buFont typeface="Wingdings" panose="05000000000000000000" pitchFamily="2" charset="2"/>
              <a:buChar char="q"/>
            </a:pPr>
            <a:endParaRPr lang="hr-HR" sz="2800" dirty="0"/>
          </a:p>
          <a:p>
            <a:pPr marL="628650" indent="-628650">
              <a:buFont typeface="Wingdings" panose="05000000000000000000" pitchFamily="2" charset="2"/>
              <a:buChar char="q"/>
            </a:pPr>
            <a:r>
              <a:rPr lang="hr-HR" sz="2800" dirty="0"/>
              <a:t>Utjecaj na </a:t>
            </a:r>
            <a:r>
              <a:rPr lang="hr-HR" sz="2800" b="1" dirty="0">
                <a:solidFill>
                  <a:srgbClr val="0070C0"/>
                </a:solidFill>
              </a:rPr>
              <a:t>pouzdanost napajanja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16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4452" y="1009373"/>
            <a:ext cx="11651127" cy="1143000"/>
          </a:xfrm>
        </p:spPr>
        <p:txBody>
          <a:bodyPr>
            <a:normAutofit/>
          </a:bodyPr>
          <a:lstStyle/>
          <a:p>
            <a:r>
              <a:rPr lang="hr-HR" sz="3200" b="1" dirty="0"/>
              <a:t>Regulacija i tarifni sustavi</a:t>
            </a:r>
            <a:endParaRPr lang="hr-HR" b="1" baseline="30000" dirty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384577" y="223690"/>
            <a:ext cx="7710878" cy="6893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600" b="1" spc="-180" dirty="0">
                <a:latin typeface="+mn-lt"/>
                <a:cs typeface="Arial" pitchFamily="34" charset="0"/>
              </a:rPr>
              <a:t/>
            </a:r>
            <a:br>
              <a:rPr lang="hr-HR" sz="1600" b="1" spc="-180" dirty="0">
                <a:latin typeface="+mn-lt"/>
                <a:cs typeface="Arial" pitchFamily="34" charset="0"/>
              </a:rPr>
            </a:br>
            <a:r>
              <a:rPr lang="hr-HR" sz="1800" b="1" spc="-180" dirty="0" smtClean="0">
                <a:latin typeface="+mn-lt"/>
                <a:cs typeface="Arial" pitchFamily="34" charset="0"/>
              </a:rPr>
              <a:t>  </a:t>
            </a:r>
            <a:r>
              <a:rPr lang="hr-HR" sz="1800" b="1" dirty="0">
                <a:latin typeface="+mn-lt"/>
                <a:cs typeface="Arial" pitchFamily="34" charset="0"/>
              </a:rPr>
              <a:t>REGULATORNI POGLED NA PRIJEDLOG ZAKONA O OBNOVLJIVIM IZVORIMA ENERGIJE I VISOKOUČINKOVITOJ </a:t>
            </a:r>
            <a:r>
              <a:rPr lang="hr-HR" sz="1800" b="1" dirty="0" smtClean="0">
                <a:latin typeface="+mn-lt"/>
                <a:cs typeface="Arial" pitchFamily="34" charset="0"/>
              </a:rPr>
              <a:t>KOGENERACIJI</a:t>
            </a:r>
          </a:p>
          <a:p>
            <a:r>
              <a:rPr lang="hr-HR" sz="1800" b="1" cap="small" dirty="0" smtClean="0">
                <a:latin typeface="+mn-lt"/>
                <a:cs typeface="Arial" pitchFamily="34" charset="0"/>
              </a:rPr>
              <a:t>Lahorko Wagmann, Srđan Žutobradić</a:t>
            </a:r>
            <a:r>
              <a:rPr lang="hr-HR" sz="1800" b="1" spc="-100" dirty="0" smtClean="0">
                <a:latin typeface="+mn-lt"/>
                <a:cs typeface="Arial" pitchFamily="34" charset="0"/>
              </a:rPr>
              <a:t/>
            </a:r>
            <a:br>
              <a:rPr lang="hr-HR" sz="1800" b="1" spc="-100" dirty="0" smtClean="0">
                <a:latin typeface="+mn-lt"/>
                <a:cs typeface="Arial" pitchFamily="34" charset="0"/>
              </a:rPr>
            </a:br>
            <a:r>
              <a:rPr lang="hr-HR" sz="1800" b="1" spc="-100" dirty="0">
                <a:latin typeface="+mn-lt"/>
                <a:cs typeface="Arial" pitchFamily="34" charset="0"/>
              </a:rPr>
              <a:t>	</a:t>
            </a:r>
            <a:r>
              <a:rPr lang="hr-HR" sz="1800" b="1" dirty="0">
                <a:solidFill>
                  <a:srgbClr val="1B10AC"/>
                </a:solidFill>
                <a:latin typeface="+mn-lt"/>
                <a:cs typeface="Arial" pitchFamily="34" charset="0"/>
              </a:rPr>
              <a:t>		</a:t>
            </a:r>
            <a:r>
              <a:rPr lang="hr-HR" sz="1600" dirty="0">
                <a:solidFill>
                  <a:srgbClr val="1B10AC"/>
                </a:solidFill>
                <a:latin typeface="+mn-lt"/>
                <a:cs typeface="Arial" pitchFamily="34" charset="0"/>
              </a:rPr>
              <a:t> 			 </a:t>
            </a:r>
            <a:r>
              <a:rPr lang="hr-HR" sz="1800" dirty="0">
                <a:solidFill>
                  <a:srgbClr val="002060"/>
                </a:solidFill>
                <a:latin typeface="+mn-lt"/>
                <a:cs typeface="Arial" pitchFamily="34" charset="0"/>
              </a:rPr>
              <a:t>	</a:t>
            </a:r>
            <a:r>
              <a:rPr lang="hr-HR" sz="2000" dirty="0">
                <a:solidFill>
                  <a:srgbClr val="0070C0"/>
                </a:solidFill>
                <a:latin typeface="+mn-lt"/>
                <a:cs typeface="Arial" pitchFamily="34" charset="0"/>
              </a:rPr>
              <a:t>		           </a:t>
            </a:r>
          </a:p>
        </p:txBody>
      </p:sp>
      <p:pic>
        <p:nvPicPr>
          <p:cNvPr id="7" name="Picture 2" descr="CIRED_logo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7" y="190399"/>
            <a:ext cx="938321" cy="59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HKIE logotip PLA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125208"/>
            <a:ext cx="1316411" cy="68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07368" y="908722"/>
            <a:ext cx="11665296" cy="2484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204481"/>
            <a:ext cx="4932880" cy="44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933</Words>
  <Application>Microsoft Office PowerPoint</Application>
  <PresentationFormat>Widescreen</PresentationFormat>
  <Paragraphs>219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Calibri</vt:lpstr>
      <vt:lpstr>Cambria Math</vt:lpstr>
      <vt:lpstr>Times New Roman</vt:lpstr>
      <vt:lpstr>Wingdings</vt:lpstr>
      <vt:lpstr>Office Theme</vt:lpstr>
      <vt:lpstr>  Seminar   ZAKON O OBNOVLJIVIM IZVORIMA ENERGIJE  I VISOKOUČINKOVITOJ KOGENERACIJI 29. studenoga 2018.                       </vt:lpstr>
      <vt:lpstr>Instalirana snaga postrojenja u sustavu poticaja u Hrvatskoj u razdoblju od 2007. do 2017. godine prema vrsti postrojenja[1]</vt:lpstr>
      <vt:lpstr>Elektrane priključene na mrežu HEP-ODS-a (31.12.2017.) [2]</vt:lpstr>
      <vt:lpstr>Promjene zakonodavnog okvira RH</vt:lpstr>
      <vt:lpstr>Paket „Čista energija za svakog Europljanina”  Ciljevi do 2030. [3]</vt:lpstr>
      <vt:lpstr>Udio OIE u proizvodnji električne energije Scenarij 2 [4] </vt:lpstr>
      <vt:lpstr>Promjene u elektroenergetskom sustavu</vt:lpstr>
      <vt:lpstr>Utjecaj distribuiranih izvora na pogon distribucijske mreže</vt:lpstr>
      <vt:lpstr>Regulacija i tarifni sustavi</vt:lpstr>
      <vt:lpstr>Položaj operatora distribucijskog sustava</vt:lpstr>
      <vt:lpstr>Razredi godišnje potrošnje tipičnih potrošača prema Eurostatu  i primjena na Republiku Hrvatsku</vt:lpstr>
      <vt:lpstr>Udjeli pojedinih sastavnica ukupne cijene električne energije  za krajnje kupce u Republici Hrvatskoj (% i lp/kWh), 2018. </vt:lpstr>
      <vt:lpstr>ACER – struktura cijene za kućanstva  u glavnim gradovima EU, 11.-12./2017.</vt:lpstr>
      <vt:lpstr>Struktura prihoda HEP-ODS-a od naknade za korištenje distribucijske mreže </vt:lpstr>
      <vt:lpstr>Kupci s vlastitom proizvodnjom i volumetrijski pristup tarifiranju</vt:lpstr>
      <vt:lpstr>Španjolska – troškovi EES-a</vt:lpstr>
      <vt:lpstr>Ključne definicije za kupce sa vlastitom proizvodnjom </vt:lpstr>
      <vt:lpstr>Kratkoročno rješenje    dodatne naknade za PV elektrane</vt:lpstr>
      <vt:lpstr>Preporuka za strukturiranje tarifnih sustava </vt:lpstr>
      <vt:lpstr>Načela budućih tarifnih sustava</vt:lpstr>
      <vt:lpstr>Tarifni sustavi i fleksibilnost</vt:lpstr>
      <vt:lpstr>Mogućnosti korištenja tarifnih elemenata za poticanje fleksibilnosti</vt:lpstr>
      <vt:lpstr>Potrebne aktivnosti na uvođenju fleksibilnosti</vt:lpstr>
      <vt:lpstr>Zaključci</vt:lpstr>
      <vt:lpstr>PowerPoint Presentation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Logotip              Naziv seminara             logotip HO CIRED                        datum održavanja              HKIE</dc:title>
  <dc:creator>kompic</dc:creator>
  <cp:lastModifiedBy>Srđan Žutobradić</cp:lastModifiedBy>
  <cp:revision>45</cp:revision>
  <cp:lastPrinted>2018-11-29T07:25:05Z</cp:lastPrinted>
  <dcterms:created xsi:type="dcterms:W3CDTF">2015-02-06T07:22:36Z</dcterms:created>
  <dcterms:modified xsi:type="dcterms:W3CDTF">2018-11-29T07:26:43Z</dcterms:modified>
</cp:coreProperties>
</file>