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60" r:id="rId5"/>
    <p:sldId id="263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8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ehar\Desktop\CIRED-prezetnacija-ZOIEVUK\Model_2018-11-09%20Procjena%20za%20razdoblje%202017-2021_HROT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2088926594613"/>
          <c:y val="5.0276362513509344E-2"/>
          <c:w val="0.5370947150124753"/>
          <c:h val="0.8711081168329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Sheet1!$D$11</c:f>
              <c:strCache>
                <c:ptCount val="1"/>
                <c:pt idx="0">
                  <c:v>Sredstva od naknade za poticanje
 (kn)                                              </c:v>
                </c:pt>
              </c:strCache>
            </c:strRef>
          </c:tx>
          <c:invertIfNegative val="0"/>
          <c:cat>
            <c:numRef>
              <c:f>Sheet1!$A$12:$A$15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Sheet1!$D$12:$D$15</c:f>
              <c:numCache>
                <c:formatCode>#,##0.00</c:formatCode>
                <c:ptCount val="4"/>
                <c:pt idx="0">
                  <c:v>1723513525.4105999</c:v>
                </c:pt>
                <c:pt idx="1">
                  <c:v>1740748660.664706</c:v>
                </c:pt>
                <c:pt idx="2">
                  <c:v>1758156147.271353</c:v>
                </c:pt>
                <c:pt idx="3">
                  <c:v>1775737708.7440665</c:v>
                </c:pt>
              </c:numCache>
            </c:numRef>
          </c:val>
        </c:ser>
        <c:ser>
          <c:idx val="1"/>
          <c:order val="1"/>
          <c:tx>
            <c:strRef>
              <c:f>Sheet1!$H$11</c:f>
              <c:strCache>
                <c:ptCount val="1"/>
                <c:pt idx="0">
                  <c:v>Ukupna sredstva od 
prodaje opskrbljivačima (kn)    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971554418583162E-2"/>
                  <c:y val="-1.0161848876293313E-2"/>
                </c:manualLayout>
              </c:layout>
              <c:tx>
                <c:rich>
                  <a:bodyPr/>
                  <a:lstStyle/>
                  <a:p>
                    <a:r>
                      <a:rPr lang="hr-HR" dirty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896082349244156E-3"/>
                  <c:y val="1.9790244188758476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92903882512699E-3"/>
                  <c:y val="1.06951871657754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075413953633846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Sheet1!$A$12:$A$15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Sheet1!$H$12:$H$15</c:f>
              <c:numCache>
                <c:formatCode>#,##0.00</c:formatCode>
                <c:ptCount val="4"/>
                <c:pt idx="0">
                  <c:v>1136533591.2</c:v>
                </c:pt>
                <c:pt idx="1">
                  <c:v>870290903.15999985</c:v>
                </c:pt>
                <c:pt idx="2">
                  <c:v>585722296.31999993</c:v>
                </c:pt>
                <c:pt idx="3">
                  <c:v>151518307.07999998</c:v>
                </c:pt>
              </c:numCache>
            </c:numRef>
          </c:val>
        </c:ser>
        <c:ser>
          <c:idx val="2"/>
          <c:order val="2"/>
          <c:tx>
            <c:strRef>
              <c:f>Sheet1!$K$11</c:f>
              <c:strCache>
                <c:ptCount val="1"/>
                <c:pt idx="0">
                  <c:v>Ukupna sredstva od prodaje električne energije na tržištu (kn)                            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3819910381629155E-3"/>
                  <c:y val="3.8318275952879482E-3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64459408903852E-3"/>
                  <c:y val="1.06951871657754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592903882512699E-3"/>
                  <c:y val="1.0694906452201496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90%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Sheet1!$A$12:$A$15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Sheet1!$K$12:$K$15</c:f>
              <c:numCache>
                <c:formatCode>#,##0.00</c:formatCode>
                <c:ptCount val="4"/>
                <c:pt idx="0">
                  <c:v>0</c:v>
                </c:pt>
                <c:pt idx="1">
                  <c:v>396959218.074</c:v>
                </c:pt>
                <c:pt idx="2">
                  <c:v>857664791.03999996</c:v>
                </c:pt>
                <c:pt idx="3">
                  <c:v>1298728346.4000001</c:v>
                </c:pt>
              </c:numCache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  <c:pt idx="0">
                  <c:v>Ukupan prihod s osnove članstva u EKO BG, kn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1.2342283859154203E-2"/>
                  <c:y val="9.62839531246522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  <a:r>
                      <a:rPr lang="hr-HR" baseline="0"/>
                      <a:t> mil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38686711405479E-2"/>
                  <c:y val="-3.2983740314596146E-3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31 mil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02043245357122E-2"/>
                  <c:y val="-7.1302016267476833E-3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32 mil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Sheet1!$A$12:$A$15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Sheet1!$L$12:$L$15</c:f>
              <c:numCache>
                <c:formatCode>#,##0.00</c:formatCode>
                <c:ptCount val="4"/>
                <c:pt idx="0" formatCode="General">
                  <c:v>0</c:v>
                </c:pt>
                <c:pt idx="1">
                  <c:v>25578538.199999999</c:v>
                </c:pt>
                <c:pt idx="2">
                  <c:v>31730973.599999998</c:v>
                </c:pt>
                <c:pt idx="3">
                  <c:v>32094383.100000001</c:v>
                </c:pt>
              </c:numCache>
            </c:numRef>
          </c:val>
        </c:ser>
        <c:ser>
          <c:idx val="4"/>
          <c:order val="4"/>
          <c:tx>
            <c:strRef>
              <c:f>Sheet1!$A$12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numRef>
              <c:f>Sheet1!$A$12:$A$15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Sheet1!$A$13:$A$15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523008"/>
        <c:axId val="229135104"/>
      </c:barChart>
      <c:catAx>
        <c:axId val="228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135104"/>
        <c:crosses val="autoZero"/>
        <c:auto val="1"/>
        <c:lblAlgn val="ctr"/>
        <c:lblOffset val="100"/>
        <c:noMultiLvlLbl val="0"/>
      </c:catAx>
      <c:valAx>
        <c:axId val="229135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kn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48393613932331903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228523008"/>
        <c:crosses val="autoZero"/>
        <c:crossBetween val="between"/>
      </c:valAx>
    </c:plotArea>
    <c:legend>
      <c:legendPos val="r"/>
      <c:legendEntry>
        <c:idx val="4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31B7-4237-4C9E-9447-F5057482FAE0}" type="datetimeFigureOut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3C93-8FE1-443D-B56F-8C9A716202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2183-26EB-48DC-B77C-7C64496CCA76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5694-D12F-407E-867F-4076AC2A118E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C0EA-06F9-48B6-A22C-AC39BA19D40E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AD04-31F8-4442-8C4E-60706E3D8CCA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C32-B83A-40C6-80BF-874E722D6F0F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1AFC-DCF4-4E07-9E09-A098300B4111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838B-111C-4BA8-9524-18855DF2D9EC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CB25-D4A4-4F12-A5FA-A839D01809A1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2AC-A00B-4AE0-9D92-6DC042CD7FA9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C71-ABDD-4451-B05E-98F2919C70A5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326-ADEC-472D-A7C5-DE0151D203E0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4987-1982-4A6B-9CA3-F8EFDF269F13}" type="datetime1">
              <a:rPr lang="sr-Latn-CS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45824" y="-11289"/>
            <a:ext cx="6694488" cy="969962"/>
          </a:xfrm>
        </p:spPr>
        <p:txBody>
          <a:bodyPr>
            <a:noAutofit/>
          </a:bodyPr>
          <a:lstStyle/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Seminar</a:t>
            </a: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60" dirty="0">
                <a:latin typeface="Arial" pitchFamily="34" charset="0"/>
                <a:cs typeface="Arial" pitchFamily="34" charset="0"/>
              </a:rPr>
              <a:t>ZAKON O OBNOVLJIVIM IZVORIMA ENERGIJE </a:t>
            </a:r>
            <a:br>
              <a:rPr lang="hr-HR" sz="1600" b="1" spc="-60" dirty="0">
                <a:latin typeface="Arial" pitchFamily="34" charset="0"/>
                <a:cs typeface="Arial" pitchFamily="34" charset="0"/>
              </a:rPr>
            </a:br>
            <a:r>
              <a:rPr lang="hr-HR" sz="1600" b="1" spc="-6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1600" b="1" spc="-60" dirty="0" smtClean="0">
                <a:latin typeface="Arial" pitchFamily="34" charset="0"/>
                <a:cs typeface="Arial" pitchFamily="34" charset="0"/>
              </a:rPr>
              <a:t>VISOKOUČINKOVITOJ </a:t>
            </a:r>
            <a:r>
              <a:rPr lang="hr-HR" sz="1600" b="1" spc="-60" dirty="0">
                <a:latin typeface="Arial" pitchFamily="34" charset="0"/>
                <a:cs typeface="Arial" pitchFamily="34" charset="0"/>
              </a:rPr>
              <a:t>KOGENERACIJI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29. studenoga 2018.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-60374" y="909190"/>
            <a:ext cx="9144000" cy="5445125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/>
              <a:t>UTJECAJ </a:t>
            </a:r>
            <a:r>
              <a:rPr lang="hr-HR" b="1" dirty="0"/>
              <a:t>IZMJENA I DOPUNA ZAKONA O OBNOVLJIVIM IZVORIMA ENERGIJE I VISOKOUČINKOVITOJ KOGENERACIJI NA POSLOVNE PROCESE HRVATSKOG OPERATORA TRŽIŠTA ENERGIJE </a:t>
            </a:r>
            <a:endParaRPr lang="hr-HR" b="1" dirty="0" smtClean="0"/>
          </a:p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 smtClean="0"/>
              <a:t>Luka Pehar</a:t>
            </a:r>
          </a:p>
          <a:p>
            <a:pPr marL="0" indent="0" algn="ctr">
              <a:buNone/>
            </a:pPr>
            <a:r>
              <a:rPr lang="hr-HR" sz="1800" b="1" dirty="0" smtClean="0"/>
              <a:t>Voditelj odjela organiziranja tržišta električne energije i EKO bilančne grupe</a:t>
            </a:r>
          </a:p>
          <a:p>
            <a:pPr marL="0" indent="0" algn="ctr">
              <a:buNone/>
            </a:pPr>
            <a:r>
              <a:rPr lang="hr-HR" sz="1800" b="1" i="1" dirty="0" smtClean="0"/>
              <a:t>HRVATSKI OPERATOR TRŽIŠTA ENERGIJE d.o.o.</a:t>
            </a:r>
          </a:p>
          <a:p>
            <a:pPr marL="0" indent="0" algn="ctr">
              <a:buNone/>
            </a:pPr>
            <a:r>
              <a:rPr lang="hr-HR" b="1" dirty="0" smtClean="0"/>
              <a:t>Morana Lončar</a:t>
            </a:r>
          </a:p>
          <a:p>
            <a:pPr marL="0" indent="0" algn="ctr">
              <a:buNone/>
            </a:pPr>
            <a:r>
              <a:rPr lang="hr-HR" sz="1800" b="1" dirty="0" smtClean="0"/>
              <a:t>Odjel obnovljivih izvora energije i provedbe sustava poticaja</a:t>
            </a:r>
          </a:p>
          <a:p>
            <a:pPr marL="0" indent="0" algn="ctr">
              <a:buNone/>
            </a:pPr>
            <a:r>
              <a:rPr lang="hr-HR" sz="1800" b="1" i="1" dirty="0"/>
              <a:t>HRVATSKI OPERATOR TRŽIŠTA ENERGIJE d.o.o.</a:t>
            </a:r>
          </a:p>
          <a:p>
            <a:pPr marL="0" indent="0" algn="ctr">
              <a:buNone/>
            </a:pPr>
            <a:endParaRPr lang="hr-HR" sz="1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HKIE logotip PLA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67"/>
            <a:ext cx="1013157" cy="6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819" y="1196752"/>
            <a:ext cx="8003421" cy="792088"/>
          </a:xfrm>
        </p:spPr>
        <p:txBody>
          <a:bodyPr>
            <a:normAutofit fontScale="90000"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Utjecaj izmjena na prihode i rashode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sustava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poticaja – projekcije do 2021</a:t>
            </a: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(prihodi 1/2)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772816"/>
            <a:ext cx="8157592" cy="4968552"/>
          </a:xfrm>
        </p:spPr>
        <p:txBody>
          <a:bodyPr>
            <a:normAutofit fontScale="25000" lnSpcReduction="20000"/>
          </a:bodyPr>
          <a:lstStyle/>
          <a:p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Projicirani prihodi sustava poticaja od naknade za poticanje (0,105 kn(</a:t>
            </a:r>
            <a:r>
              <a:rPr lang="hr-H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) su projicirani s dinamikom povećanja godišnje potrošnje od 1%</a:t>
            </a:r>
          </a:p>
          <a:p>
            <a:endParaRPr lang="hr-HR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Prihod na tržištu je projiciran s cijenama s tržišta derivata (</a:t>
            </a:r>
            <a:r>
              <a:rPr lang="hr-H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HUDEX)</a:t>
            </a:r>
          </a:p>
          <a:p>
            <a:endParaRPr lang="hr-H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Prodaja električne energije iz EKO bilančne grupe na tržištu je predviđena sljedećom dinamikom:</a:t>
            </a:r>
          </a:p>
          <a:p>
            <a:pPr lvl="1"/>
            <a:r>
              <a:rPr lang="hr-HR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2019. 30% </a:t>
            </a:r>
          </a:p>
          <a:p>
            <a:pPr lvl="1"/>
            <a:r>
              <a:rPr lang="hr-HR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2020. 60%</a:t>
            </a:r>
          </a:p>
          <a:p>
            <a:pPr lvl="1"/>
            <a:r>
              <a:rPr lang="hr-HR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2021. 90%</a:t>
            </a:r>
          </a:p>
          <a:p>
            <a:endParaRPr lang="hr-HR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Projicirani </a:t>
            </a:r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su prihodi 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sustava poticaja vezano za članstvo povlaštenih proizvođača koji su u sustavu poticaja (&gt;50kW)  u EKO bilančnoj </a:t>
            </a:r>
            <a:r>
              <a:rPr lang="hr-H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grupi</a:t>
            </a:r>
          </a:p>
          <a:p>
            <a:endParaRPr lang="hr-H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Podjela troška članstva prema tehnologijama:</a:t>
            </a:r>
          </a:p>
          <a:p>
            <a:pPr lvl="1"/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Vjetroelektrane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:0,015 kn/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Sunčane elektrane: 0,01 kn/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hr-H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Ostale tehnologije: 0,003 kn /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hr-H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Utjecaj izmjena na prihode i rashode HROTE-a vezano za sustav poticaja – projekcije do 2021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(prihodi 2/</a:t>
            </a:r>
            <a:r>
              <a:rPr lang="hr-H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155905"/>
              </p:ext>
            </p:extLst>
          </p:nvPr>
        </p:nvGraphicFramePr>
        <p:xfrm>
          <a:off x="37952" y="2060848"/>
          <a:ext cx="904702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32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Utjecaj izmjena na prihode i rashode HROTE-a vezano za sustav poticaja – projekcije do 2021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sumarno prihodi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rashodi)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65252"/>
              </p:ext>
            </p:extLst>
          </p:nvPr>
        </p:nvGraphicFramePr>
        <p:xfrm>
          <a:off x="762726" y="3778726"/>
          <a:ext cx="7272808" cy="2520280"/>
        </p:xfrm>
        <a:graphic>
          <a:graphicData uri="http://schemas.openxmlformats.org/drawingml/2006/table">
            <a:tbl>
              <a:tblPr/>
              <a:tblGrid>
                <a:gridCol w="1561179"/>
                <a:gridCol w="1561179"/>
                <a:gridCol w="1532620"/>
                <a:gridCol w="1475504"/>
                <a:gridCol w="1142326"/>
              </a:tblGrid>
              <a:tr h="5400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Godina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Rashodi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Razlika prihoda i </a:t>
                      </a:r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rashoda</a:t>
                      </a:r>
                      <a:r>
                        <a:rPr lang="hr-H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na godišnjoj razini</a:t>
                      </a:r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Isplata poticaja  (kn)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Troškovi odstupanja EKO BG (kn)</a:t>
                      </a:r>
                      <a:endParaRPr lang="hr-H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Ukupno prikupljena sredstva (kn)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2.417.090.262,44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2.867.047.116,61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449.956.854,17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2.777.557.399,23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52.500.000,00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2.988.077.320,10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158.019.920,87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3.344.035.731,16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60.500.000,00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3.179.774.208,23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-224.761.522,93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  <a:r>
                        <a:rPr lang="hr-H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3.513.613.126,64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3.201.078.745,32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-376.534.381,32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98884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 prihode nisu uračunati prihodi od prodaje jamstva podrijetla (GO) na CROPEX-u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 rashode nisu uračunati mogući manji troškovi obračuna odstupanja ako se donese nova Metodologije za obračun odstupanja (primjena EB GL smjernica, „</a:t>
            </a:r>
            <a:r>
              <a:rPr lang="hr-HR" dirty="0" err="1" smtClean="0"/>
              <a:t>single</a:t>
            </a:r>
            <a:r>
              <a:rPr lang="hr-HR" dirty="0" smtClean="0"/>
              <a:t> </a:t>
            </a:r>
            <a:r>
              <a:rPr lang="hr-HR" dirty="0" err="1" smtClean="0"/>
              <a:t>price</a:t>
            </a:r>
            <a:r>
              <a:rPr lang="hr-HR" dirty="0" smtClean="0"/>
              <a:t>” metoda)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228184" y="1772816"/>
            <a:ext cx="2909920" cy="2495288"/>
            <a:chOff x="6647030" y="1988840"/>
            <a:chExt cx="2198688" cy="18371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1" t="25972" r="27656" b="4861"/>
            <a:stretch/>
          </p:blipFill>
          <p:spPr bwMode="auto">
            <a:xfrm>
              <a:off x="6647030" y="1988840"/>
              <a:ext cx="2198688" cy="183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898774" y="1988840"/>
              <a:ext cx="84969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Registar jamstava podrijetla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-27384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74961"/>
            <a:ext cx="78488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HROTE vodi Registar jamstava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podrijetla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- dio AIB povezanog sustava europskih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registara </a:t>
            </a:r>
          </a:p>
          <a:p>
            <a:pPr indent="266700">
              <a:spcAft>
                <a:spcPts val="600"/>
              </a:spcAft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(20 zemalja)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Registar broji 8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članova</a:t>
            </a:r>
          </a:p>
          <a:p>
            <a:pPr marL="342900" lvl="2" indent="-165100">
              <a:spcAft>
                <a:spcPts val="600"/>
              </a:spcAft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proizvođača (9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elektrana)</a:t>
            </a:r>
          </a:p>
          <a:p>
            <a:pPr marL="342900" lvl="2" indent="-165100">
              <a:spcAft>
                <a:spcPts val="600"/>
              </a:spcAft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opskrbljivača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izdavanje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prijenos unutar registra, izvoz, uvoz i poništavanje jamstava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podrijetla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3148"/>
              </p:ext>
            </p:extLst>
          </p:nvPr>
        </p:nvGraphicFramePr>
        <p:xfrm>
          <a:off x="827584" y="5013176"/>
          <a:ext cx="7488832" cy="1722120"/>
        </p:xfrm>
        <a:graphic>
          <a:graphicData uri="http://schemas.openxmlformats.org/drawingml/2006/table">
            <a:tbl>
              <a:tblPr firstRow="1" bandRow="1"/>
              <a:tblGrid>
                <a:gridCol w="3744416"/>
                <a:gridCol w="3744416"/>
              </a:tblGrid>
              <a:tr h="5943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Izdavanje u Registru u 2017.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Hidroelektrane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Vjetroelektrane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1.707.749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5.929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Ukupno: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</a:t>
                      </a:r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1.713.679 (1,71 </a:t>
                      </a:r>
                      <a:r>
                        <a:rPr lang="hr-H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TWh</a:t>
                      </a:r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   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0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Trenutno stanje sustava jamstava podrijetla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1988840"/>
            <a:ext cx="784887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Za proizvedenu električnu energiju povlaštenog proizvođača u sustavu poticanja se ne izdaju jamstva podrijetla električne energije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HROTE prodaje električnu energiju povlaštenih proizvođača u sustavu poticanja opskrbljivačima koji su ju dužni preuzeti i isporučiti krajnjim kupcima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204286" y="-27384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electricit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182839"/>
            <a:ext cx="64807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nergy, green energy, power, turbine, wind, wind power, windmil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588315"/>
            <a:ext cx="64807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04286" y="4581127"/>
            <a:ext cx="6694488" cy="2157725"/>
            <a:chOff x="4211960" y="2780928"/>
            <a:chExt cx="3960440" cy="1056845"/>
          </a:xfrm>
        </p:grpSpPr>
        <p:grpSp>
          <p:nvGrpSpPr>
            <p:cNvPr id="15" name="Group 14"/>
            <p:cNvGrpSpPr/>
            <p:nvPr/>
          </p:nvGrpSpPr>
          <p:grpSpPr>
            <a:xfrm>
              <a:off x="6084168" y="2780928"/>
              <a:ext cx="648072" cy="864096"/>
              <a:chOff x="7956376" y="2780928"/>
              <a:chExt cx="648072" cy="86409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956376" y="2780928"/>
                <a:ext cx="288032" cy="864096"/>
                <a:chOff x="7956376" y="2780928"/>
                <a:chExt cx="288032" cy="86409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956376" y="2996952"/>
                  <a:ext cx="288032" cy="6480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956376" y="2780928"/>
                  <a:ext cx="288032" cy="216024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ight Brace 19"/>
              <p:cNvSpPr/>
              <p:nvPr/>
            </p:nvSpPr>
            <p:spPr>
              <a:xfrm>
                <a:off x="8316416" y="2780928"/>
                <a:ext cx="288032" cy="864096"/>
              </a:xfrm>
              <a:prstGeom prst="rightBrace">
                <a:avLst/>
              </a:prstGeom>
              <a:noFill/>
              <a:ln w="31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644008" y="2780928"/>
              <a:ext cx="1872208" cy="407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 iz sustava poticanja</a:t>
              </a:r>
              <a:endPara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1960" y="3203684"/>
              <a:ext cx="2088232" cy="407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 kupljena na tržištu</a:t>
              </a:r>
              <a:endPara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4248" y="3068960"/>
              <a:ext cx="1368152" cy="76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 isporučena krajnjem kupcu</a:t>
              </a:r>
              <a:endPara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Razlozi za uvođenje dražbi JP (1)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1988840"/>
            <a:ext cx="784887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Početkom rada EKO BG prelazi se na tržišnu prodaju električne energije povlaštenih proizvođača u sustavu poticanja </a:t>
            </a:r>
            <a:r>
              <a:rPr lang="hr-HR" sz="240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 </a:t>
            </a:r>
            <a:r>
              <a:rPr lang="hr-HR" sz="2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istovremena </a:t>
            </a:r>
            <a:r>
              <a:rPr lang="hr-HR" sz="2000" dirty="0">
                <a:solidFill>
                  <a:srgbClr val="000000"/>
                </a:solidFill>
                <a:latin typeface="Arial"/>
              </a:rPr>
              <a:t>mogućnost uspostave sustava prodaje JP na tržišnim osnovama za proizvedenu električnu energiju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JP moguće izdavati unutar Registra, od strane </a:t>
            </a:r>
            <a:r>
              <a:rPr lang="hr-HR" sz="2400" dirty="0" smtClean="0">
                <a:solidFill>
                  <a:srgbClr val="000000"/>
                </a:solidFill>
                <a:latin typeface="Arial"/>
              </a:rPr>
              <a:t>HROTE-a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te ih ponuditi zainteresiranim sudionicima na tržištu električne energije po tržišnim načelima, tj. putem </a:t>
            </a:r>
            <a:r>
              <a:rPr lang="hr-HR" sz="2400" b="1" dirty="0" smtClean="0">
                <a:solidFill>
                  <a:srgbClr val="000000"/>
                </a:solidFill>
                <a:latin typeface="Arial"/>
              </a:rPr>
              <a:t>dražbi jamstava podrijetla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204286" y="-27384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576663" y="5344641"/>
            <a:ext cx="8027785" cy="1501424"/>
            <a:chOff x="576663" y="5344641"/>
            <a:chExt cx="8027785" cy="15014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344641"/>
              <a:ext cx="1224136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91880" y="6445955"/>
              <a:ext cx="2880320" cy="4001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Sustav poticanja OIE</a:t>
              </a:r>
              <a:endParaRPr lang="hr-H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663" y="5989094"/>
              <a:ext cx="3491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Prihod od reguliranog otkupa EE</a:t>
              </a:r>
              <a:endParaRPr lang="hr-H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664" y="5571182"/>
              <a:ext cx="3285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Prihod od naknade za OIE</a:t>
              </a:r>
              <a:endParaRPr lang="hr-H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0192" y="5764514"/>
              <a:ext cx="2304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Prihod od dražbi jamstava podrijetla</a:t>
              </a:r>
              <a:endParaRPr lang="hr-H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932312" y="5740459"/>
              <a:ext cx="567680" cy="1692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3"/>
            </p:cNvCxnSpPr>
            <p:nvPr/>
          </p:nvCxnSpPr>
          <p:spPr>
            <a:xfrm flipV="1">
              <a:off x="4067944" y="6220335"/>
              <a:ext cx="324036" cy="12270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1"/>
            </p:cNvCxnSpPr>
            <p:nvPr/>
          </p:nvCxnSpPr>
          <p:spPr>
            <a:xfrm flipH="1" flipV="1">
              <a:off x="5436096" y="6056902"/>
              <a:ext cx="864096" cy="615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Razlozi za uvođenje dražbi JP (2)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8488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Organizacijom dražbi dvije činjenice ostaju osigurane: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ne postoji dvostruko prihodovanje od strane povlaštenih proizvođača - ostvareni prihodi se prenose u fond sustava poticanja, a ne povlaštenim proizvođačima u sustavu poticaja,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ne postoji dvostruko naplaćivanje naknade za poticanje OIEiK krajnjim kupcima - tržišni sudionici dobrovoljno sudjeluju na dražbama JP za potrebe svojih kupaca, koji dobrovoljno ugovaraju s opskrbljivačima tarifne sustave sa zajamčenom opskrbom</a:t>
            </a:r>
          </a:p>
        </p:txBody>
      </p:sp>
    </p:spTree>
    <p:extLst>
      <p:ext uri="{BB962C8B-B14F-4D97-AF65-F5344CB8AC3E}">
        <p14:creationId xmlns:p14="http://schemas.microsoft.com/office/powerpoint/2010/main" val="20628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Novi model JP – sustav poticanja (1)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HROTE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bi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izda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vao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 JP za </a:t>
            </a:r>
            <a:r>
              <a:rPr lang="hr-HR" sz="2400" b="1" dirty="0">
                <a:solidFill>
                  <a:srgbClr val="000000"/>
                </a:solidFill>
                <a:latin typeface="Arial"/>
              </a:rPr>
              <a:t>sva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 proizvodna postrojenja povlaštenih proizvođača u sustavu poticanja na mjesečnoj razini</a:t>
            </a:r>
            <a:r>
              <a:rPr lang="hr-HR" sz="2400" dirty="0" smtClean="0">
                <a:solidFill>
                  <a:srgbClr val="000000"/>
                </a:solidFill>
                <a:latin typeface="Arial"/>
              </a:rPr>
              <a:t>:</a:t>
            </a:r>
            <a:endParaRPr lang="hr-HR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189169"/>
            <a:ext cx="57606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  <a:latin typeface="Arial"/>
              </a:rPr>
              <a:t>za </a:t>
            </a:r>
            <a:r>
              <a:rPr lang="hr-HR" sz="2000" dirty="0">
                <a:solidFill>
                  <a:srgbClr val="000000"/>
                </a:solidFill>
                <a:latin typeface="Arial"/>
              </a:rPr>
              <a:t>udio energije koja se putem EKO BG prodaje na tržištu električne energije, JP se izdaju i prodaju na dražbama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  <a:latin typeface="Arial"/>
              </a:rPr>
              <a:t>za udio energije koju HROTE dodjeljuje opskrbljivačima, JP se izdaju i dodjeljuju opskrbljivačima proporcionalno udjelu preuzete energije –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automatsko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ukidanje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JP </a:t>
            </a:r>
            <a:r>
              <a:rPr lang="hr-HR" sz="2000" dirty="0">
                <a:solidFill>
                  <a:srgbClr val="000000"/>
                </a:solidFill>
                <a:latin typeface="Arial"/>
              </a:rPr>
              <a:t>za objavu krajnjim kupcima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hr-HR" sz="2000" dirty="0" err="1">
                <a:solidFill>
                  <a:srgbClr val="000000"/>
                </a:solidFill>
                <a:latin typeface="Arial"/>
              </a:rPr>
              <a:t>daljnj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e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korištenje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hr-HR" sz="2000" dirty="0">
                <a:solidFill>
                  <a:srgbClr val="000000"/>
                </a:solidFill>
                <a:latin typeface="Arial"/>
              </a:rPr>
              <a:t> trgovina istima nije moguća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</a:t>
            </a:r>
            <a:endParaRPr lang="hr-HR" sz="2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80548" y="2751314"/>
            <a:ext cx="3443980" cy="3918046"/>
            <a:chOff x="5669645" y="2638489"/>
            <a:chExt cx="3335892" cy="1006535"/>
          </a:xfrm>
        </p:grpSpPr>
        <p:grpSp>
          <p:nvGrpSpPr>
            <p:cNvPr id="15" name="Group 14"/>
            <p:cNvGrpSpPr/>
            <p:nvPr/>
          </p:nvGrpSpPr>
          <p:grpSpPr>
            <a:xfrm>
              <a:off x="5797127" y="2780928"/>
              <a:ext cx="935113" cy="864096"/>
              <a:chOff x="7669335" y="2780928"/>
              <a:chExt cx="935113" cy="86409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669335" y="2780928"/>
                <a:ext cx="575074" cy="864096"/>
                <a:chOff x="7669335" y="2780928"/>
                <a:chExt cx="575074" cy="86409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669335" y="2996952"/>
                  <a:ext cx="575073" cy="6480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669336" y="2780928"/>
                  <a:ext cx="575073" cy="216024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ight Brace 19"/>
              <p:cNvSpPr/>
              <p:nvPr/>
            </p:nvSpPr>
            <p:spPr>
              <a:xfrm>
                <a:off x="8316416" y="2780928"/>
                <a:ext cx="288032" cy="216024"/>
              </a:xfrm>
              <a:prstGeom prst="rightBrace">
                <a:avLst/>
              </a:prstGeom>
              <a:noFill/>
              <a:ln w="31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784589" y="2812585"/>
              <a:ext cx="1872208" cy="15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Prodaja na dražbama</a:t>
              </a:r>
              <a:endPara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7557" y="3191060"/>
              <a:ext cx="2088232" cy="27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Automatsko ukidanje za energiju iz reguliranog otkupa OIE</a:t>
              </a:r>
              <a:endPara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9645" y="2638489"/>
              <a:ext cx="3335892" cy="11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JP iz sustava poticanja</a:t>
              </a:r>
              <a:endPara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6588224" y="4196110"/>
            <a:ext cx="486872" cy="2473250"/>
          </a:xfrm>
          <a:prstGeom prst="rightBrace">
            <a:avLst/>
          </a:prstGeom>
          <a:noFill/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Novi model JP – sustav poticanja (2)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2132855"/>
            <a:ext cx="8568952" cy="4608513"/>
            <a:chOff x="179512" y="2132855"/>
            <a:chExt cx="8568952" cy="4608513"/>
          </a:xfrm>
        </p:grpSpPr>
        <p:sp>
          <p:nvSpPr>
            <p:cNvPr id="12" name="Rounded Rectangle 11"/>
            <p:cNvSpPr/>
            <p:nvPr/>
          </p:nvSpPr>
          <p:spPr>
            <a:xfrm>
              <a:off x="179512" y="4941168"/>
              <a:ext cx="8568952" cy="1800200"/>
            </a:xfrm>
            <a:prstGeom prst="roundRect">
              <a:avLst/>
            </a:prstGeom>
            <a:solidFill>
              <a:srgbClr val="FFCBCB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9512" y="3212976"/>
              <a:ext cx="8568952" cy="1512168"/>
            </a:xfrm>
            <a:prstGeom prst="roundRect">
              <a:avLst/>
            </a:prstGeom>
            <a:solidFill>
              <a:srgbClr val="DAEDE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51920" y="2132855"/>
              <a:ext cx="2520280" cy="91527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PROIZVODNJA POVLAŠTENIH PROIZVOĐAČA U SUSTAVU POTICANJA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29834" y="3501008"/>
              <a:ext cx="2520280" cy="1008112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OPSKRBLJIVAČI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regulirani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otkup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54778" y="3501008"/>
              <a:ext cx="2520280" cy="1008112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EKO BG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prodaja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tržištu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električne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energije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714" y="382039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ENERGIJA</a:t>
              </a:r>
            </a:p>
          </p:txBody>
        </p:sp>
        <p:cxnSp>
          <p:nvCxnSpPr>
            <p:cNvPr id="18" name="Elbow Connector 17"/>
            <p:cNvCxnSpPr>
              <a:endCxn id="15" idx="0"/>
            </p:cNvCxnSpPr>
            <p:nvPr/>
          </p:nvCxnSpPr>
          <p:spPr>
            <a:xfrm rot="10800000" flipV="1">
              <a:off x="3189974" y="2590494"/>
              <a:ext cx="684076" cy="910514"/>
            </a:xfrm>
            <a:prstGeom prst="bentConnector2">
              <a:avLst/>
            </a:prstGeom>
            <a:noFill/>
            <a:ln w="22225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cxnSp>
          <p:nvCxnSpPr>
            <p:cNvPr id="19" name="Elbow Connector 18"/>
            <p:cNvCxnSpPr>
              <a:endCxn id="16" idx="0"/>
            </p:cNvCxnSpPr>
            <p:nvPr/>
          </p:nvCxnSpPr>
          <p:spPr>
            <a:xfrm>
              <a:off x="6394330" y="2590494"/>
              <a:ext cx="720588" cy="910514"/>
            </a:xfrm>
            <a:prstGeom prst="bentConnector2">
              <a:avLst/>
            </a:prstGeom>
            <a:noFill/>
            <a:ln w="22225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9512" y="5301208"/>
              <a:ext cx="16081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</a:rPr>
                <a:t>JAMSTVA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</a:rPr>
                <a:t>PODRIJETLA</a:t>
              </a:r>
            </a:p>
          </p:txBody>
        </p:sp>
        <p:cxnSp>
          <p:nvCxnSpPr>
            <p:cNvPr id="21" name="Elbow Connector 20"/>
            <p:cNvCxnSpPr>
              <a:stCxn id="15" idx="2"/>
              <a:endCxn id="26" idx="0"/>
            </p:cNvCxnSpPr>
            <p:nvPr/>
          </p:nvCxnSpPr>
          <p:spPr>
            <a:xfrm rot="5400000">
              <a:off x="2865938" y="4833156"/>
              <a:ext cx="648072" cy="1"/>
            </a:xfrm>
            <a:prstGeom prst="bentConnector3">
              <a:avLst>
                <a:gd name="adj1" fmla="val 50000"/>
              </a:avLst>
            </a:prstGeom>
            <a:noFill/>
            <a:ln w="22225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cxnSp>
          <p:nvCxnSpPr>
            <p:cNvPr id="22" name="Elbow Connector 21"/>
            <p:cNvCxnSpPr/>
            <p:nvPr/>
          </p:nvCxnSpPr>
          <p:spPr>
            <a:xfrm rot="5400000">
              <a:off x="6754879" y="4869160"/>
              <a:ext cx="720080" cy="1"/>
            </a:xfrm>
            <a:prstGeom prst="bentConnector3">
              <a:avLst>
                <a:gd name="adj1" fmla="val 50000"/>
              </a:avLst>
            </a:prstGeom>
            <a:noFill/>
            <a:ln w="22225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763612" y="267880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92280" y="267880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%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35697" y="5003594"/>
              <a:ext cx="2758944" cy="1675348"/>
            </a:xfrm>
            <a:prstGeom prst="roundRect">
              <a:avLst/>
            </a:prstGeom>
            <a:solidFill>
              <a:srgbClr val="FF0000">
                <a:alpha val="21176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929833" y="5157192"/>
              <a:ext cx="2520280" cy="1008112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OPSKRBLJIVAČI 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automatsko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ukidanje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8295" y="616530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772251" y="4994012"/>
              <a:ext cx="2688181" cy="1675348"/>
            </a:xfrm>
            <a:prstGeom prst="roundRect">
              <a:avLst/>
            </a:prstGeom>
            <a:solidFill>
              <a:srgbClr val="FF0000">
                <a:alpha val="21176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54778" y="5157192"/>
              <a:ext cx="2520280" cy="1008112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DRAŽBE JP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tržišna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prodaja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sudionicima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dražbi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4778" y="616530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04969" y="1573909"/>
            <a:ext cx="1879199" cy="486939"/>
            <a:chOff x="4067944" y="1515816"/>
            <a:chExt cx="2088232" cy="55894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515816"/>
              <a:ext cx="556462" cy="55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energy, green energy, power, turbine, wind, wind power, windmill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556792"/>
              <a:ext cx="445962" cy="44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403" y="1613040"/>
              <a:ext cx="743773" cy="44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7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odel dražbi jamstava podrijetla (1)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84887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JP bi se prodavala na tržištu putem dražbi preko IT trgovačke platforme za održavanje dražbi koju bi vodio </a:t>
            </a:r>
            <a:r>
              <a:rPr lang="hr-HR" sz="2400" dirty="0" smtClean="0">
                <a:solidFill>
                  <a:srgbClr val="000000"/>
                </a:solidFill>
                <a:latin typeface="Arial"/>
              </a:rPr>
              <a:t>CROPEX</a:t>
            </a:r>
            <a:endParaRPr lang="hr-HR" sz="24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Dražbe JP - minimalno 6 puta </a:t>
            </a:r>
            <a:r>
              <a:rPr lang="hr-HR" sz="2400" dirty="0" smtClean="0">
                <a:solidFill>
                  <a:srgbClr val="000000"/>
                </a:solidFill>
                <a:latin typeface="Arial"/>
              </a:rPr>
              <a:t>godišnje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odluka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HROTE-a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Sudionici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dražbi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tržišni sudionici registrirani u Registru kojeg vodi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HROTE</a:t>
            </a:r>
            <a:endParaRPr lang="hr-HR" sz="2400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endParaRPr lang="hr-HR" sz="2400" strike="sngStrike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28" y="4869160"/>
            <a:ext cx="8568952" cy="1656184"/>
          </a:xfrm>
          <a:prstGeom prst="roundRect">
            <a:avLst/>
          </a:prstGeom>
          <a:solidFill>
            <a:srgbClr val="DAEDE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hr-HR" sz="2400" u="sng" dirty="0">
                <a:solidFill>
                  <a:srgbClr val="000000"/>
                </a:solidFill>
                <a:latin typeface="Arial"/>
              </a:rPr>
              <a:t>HROTE bi za svaku dražbu odredio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količinu JP koja bi se nudila na dražbi po pojedinom izvoru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minimalnu cijenu jamstva podrijetla na dražbi</a:t>
            </a:r>
          </a:p>
        </p:txBody>
      </p:sp>
    </p:spTree>
    <p:extLst>
      <p:ext uri="{BB962C8B-B14F-4D97-AF65-F5344CB8AC3E}">
        <p14:creationId xmlns:p14="http://schemas.microsoft.com/office/powerpoint/2010/main" val="27899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21420" y="48323"/>
            <a:ext cx="6694488" cy="969963"/>
          </a:xfrm>
        </p:spPr>
        <p:txBody>
          <a:bodyPr>
            <a:noAutofit/>
          </a:bodyPr>
          <a:lstStyle/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8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r>
              <a:rPr lang="hr-HR" sz="1200" b="1" spc="-18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 smtClean="0">
                <a:latin typeface="Arial" pitchFamily="34" charset="0"/>
                <a:cs typeface="Arial" pitchFamily="34" charset="0"/>
              </a:rPr>
            </a:br>
            <a:r>
              <a:rPr lang="hr-HR" sz="1200" b="1" spc="-180" dirty="0" smtClean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80" dirty="0" smtClean="0">
                <a:latin typeface="Arial" pitchFamily="34" charset="0"/>
                <a:cs typeface="Arial" pitchFamily="34" charset="0"/>
              </a:rPr>
            </a:br>
            <a:r>
              <a:rPr lang="hr-HR" sz="1200" b="1" spc="-18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544512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SADRŽAJ IZLAGANJA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Prvi dio: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 bilančna grupa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Prodaja na CROPEX-u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Utjecaj izmjena i dopuna </a:t>
            </a:r>
            <a:r>
              <a:rPr lang="hr-H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ZOIEiVUK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prihode i rashode sustava poticaja – projekcije do 2021.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Drugi dio:</a:t>
            </a:r>
          </a:p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Registar jamstava podrijetla</a:t>
            </a:r>
          </a:p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dražbi jamstava podrijetla</a:t>
            </a:r>
          </a:p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Prihodi od dražbi jamstava podrijetla</a:t>
            </a:r>
          </a:p>
          <a:p>
            <a:pPr>
              <a:lnSpc>
                <a:spcPct val="150000"/>
              </a:lnSpc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odel dražbi jamstava podrijetla (2)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84887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0000"/>
                </a:solidFill>
                <a:latin typeface="Arial"/>
              </a:rPr>
              <a:t>Sudionici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dražbe bi CROPEX-u uplaćivali </a:t>
            </a:r>
            <a:r>
              <a:rPr lang="hr-HR" sz="2400" dirty="0" err="1">
                <a:solidFill>
                  <a:srgbClr val="000000"/>
                </a:solidFill>
                <a:latin typeface="Arial"/>
              </a:rPr>
              <a:t>osiguranj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 plaćanja (novčani depoziti) - jamstvo u slučaju uspješne realizacije transakcije na dražbi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Za vrijeme trajanja dražbe sudionici CROPEX-u dostavljaju ponude za kupnju (količina JP, vrsta JP, maksimalna cijena)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3528" y="4302100"/>
            <a:ext cx="8568952" cy="2511276"/>
          </a:xfrm>
          <a:prstGeom prst="roundRect">
            <a:avLst/>
          </a:prstGeom>
          <a:solidFill>
            <a:srgbClr val="DAEDE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Aft>
                <a:spcPts val="600"/>
              </a:spcAft>
            </a:pPr>
            <a:r>
              <a:rPr lang="hr-HR" sz="2400" u="sng" dirty="0" smtClean="0">
                <a:solidFill>
                  <a:srgbClr val="000000"/>
                </a:solidFill>
                <a:latin typeface="Arial"/>
              </a:rPr>
              <a:t>Prednosti korištenja CROPEX usluga</a:t>
            </a:r>
            <a:r>
              <a:rPr lang="hr-HR" sz="24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  <a:latin typeface="Arial"/>
              </a:rPr>
              <a:t>Glavni EU tržišni sudionici su već registrirani na CROPEX-u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  <a:latin typeface="Arial"/>
              </a:rPr>
              <a:t>Fleksibilnost i brzina u razvoju i prilagodbi trgovačkih platformi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  <a:latin typeface="Arial"/>
              </a:rPr>
              <a:t>Unaprijed uspostavljen sustav za obračun i namiru (instrumenti osiguranja plaćanja, bankovni računi, fakturiranje i sl.)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0000"/>
                </a:solidFill>
                <a:latin typeface="Arial"/>
              </a:rPr>
              <a:t>Nema dodatnih troškova za HROTE (naplata direktno od sudionika dražbi – naknada po kupljenom jamstvu)</a:t>
            </a:r>
            <a:endParaRPr lang="hr-HR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0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odel dražbi jamstava podrijetla (3)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Po završetku dražbe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CROPEX objavljuje rezultate dražbe s količinom i vrstom prodanih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JP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 te cijenom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  <a:latin typeface="Arial"/>
              </a:rPr>
              <a:t>CROPEX izdaje sudionicima račune za realiziranu kupovinu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JP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prikupljenim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novčanim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sredstvima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od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strane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hr-HR" sz="2400" dirty="0" err="1">
                <a:solidFill>
                  <a:srgbClr val="000000"/>
                </a:solidFill>
                <a:latin typeface="Arial"/>
              </a:rPr>
              <a:t>sudioni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ka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dražbe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CROPEX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ih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Arial"/>
              </a:rPr>
              <a:t>prenosi na račun HROTE-a, koji ih potom prenosi na račun fonda sustava poticanja</a:t>
            </a:r>
          </a:p>
        </p:txBody>
      </p:sp>
    </p:spTree>
    <p:extLst>
      <p:ext uri="{BB962C8B-B14F-4D97-AF65-F5344CB8AC3E}">
        <p14:creationId xmlns:p14="http://schemas.microsoft.com/office/powerpoint/2010/main" val="21496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Potencijalni prihod sustava od dražbi jamstava podrijetla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611560" y="491155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Pretpostavljena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rosječna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cijena JP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59241"/>
              </p:ext>
            </p:extLst>
          </p:nvPr>
        </p:nvGraphicFramePr>
        <p:xfrm>
          <a:off x="611560" y="2132855"/>
          <a:ext cx="7992888" cy="2598568"/>
        </p:xfrm>
        <a:graphic>
          <a:graphicData uri="http://schemas.openxmlformats.org/drawingml/2006/table">
            <a:tbl>
              <a:tblPr firstRow="1" bandRow="1"/>
              <a:tblGrid>
                <a:gridCol w="5474982"/>
                <a:gridCol w="2517906"/>
              </a:tblGrid>
              <a:tr h="53803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Proizvodnja EKO bilančne grupe - 2019. godina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66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Proizvodnja PP u sustavu poticaja (MWh)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3.020.000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3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Broj jamstava podrijetla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3.020.000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3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Udio EKO BG na tržištu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0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56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Broj jamstva podrijetla na dražbama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906.000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2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Prihod od dražbi (HRK)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6.704.400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9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/>
          </a:bodyPr>
          <a:lstStyle/>
          <a:p>
            <a:pPr lvl="1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187624" y="116632"/>
            <a:ext cx="6694488" cy="91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UTJECAJ </a:t>
            </a:r>
            <a:r>
              <a:rPr lang="hr-HR" sz="1200" b="1" spc="-100" dirty="0">
                <a:latin typeface="Arial" pitchFamily="34" charset="0"/>
                <a:cs typeface="Arial" pitchFamily="34" charset="0"/>
              </a:rPr>
              <a:t>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 smtClean="0">
                <a:latin typeface="Arial" pitchFamily="34" charset="0"/>
                <a:cs typeface="Arial" pitchFamily="34" charset="0"/>
              </a:rPr>
              <a:t>HROTE</a:t>
            </a: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hr-H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6445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496" y="5660949"/>
            <a:ext cx="5804794" cy="646331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kern="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HVALA NA POZORNOSTI!</a:t>
            </a:r>
            <a:endParaRPr lang="hr-HR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12160" y="5732958"/>
            <a:ext cx="3024336" cy="108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HRVATSKI OPERATOR TRŽIŠTA ENERGIJE d.o.o.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hr-H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Ulica grada Vukovara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hr-H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10000 Zagreb</a:t>
            </a:r>
          </a:p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870046"/>
            <a:ext cx="8064896" cy="109939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EKO bilančna grupa (1/4)</a:t>
            </a: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700808"/>
            <a:ext cx="8157592" cy="4824536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Početak rada EKO bilančne grupe je prvotno planiran za 01.01.2017. ali je odgođen dva puta (do 01.01.2018. pa potom do 01.01.2019.)</a:t>
            </a:r>
          </a:p>
          <a:p>
            <a:pPr marL="285750" indent="-285750" algn="just"/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HROTE je počeo s planiranjem rada VE i SE u 2016. godini te je u istoj godini pripremio i modele prodaje električne energije na tržištu</a:t>
            </a:r>
          </a:p>
          <a:p>
            <a:pPr marL="285750" indent="-285750" algn="just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 2016. godini je također promijenjen model regulirane prodaje prema opskrbljivačima iz HEP grupe – od 01. srpnja 2016. navedeni opskrbljivači preuzimaju udio iz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OIEiVUK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sukladno dnevnim prognozama proizvodnje te time smanjujući moguće negativne posljedice dodjele „ravne crte” na stabilnost elektroenergetskog sustava</a:t>
            </a:r>
          </a:p>
          <a:p>
            <a:pPr marL="285750" indent="-285750" algn="just"/>
            <a:endParaRPr lang="hr-H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hr-HR" sz="20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6783158" cy="294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5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870046"/>
            <a:ext cx="8064896" cy="109939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EKO bilančna grupa (2/4)</a:t>
            </a: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700808"/>
            <a:ext cx="8157592" cy="547260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hr-HR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Sadašnja situacija (prije početka rada EKO bilančne grupe):</a:t>
            </a:r>
          </a:p>
          <a:p>
            <a:pPr algn="just"/>
            <a:endParaRPr lang="vi-VN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Ne prenosi se trošak odstupanja na povlaštene proizvođače - trošak odstupanja snosi HOPS </a:t>
            </a:r>
          </a:p>
          <a:p>
            <a:pPr algn="just"/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Opskrbljivači otkupljuju električnu energiju od HROTE-a po reguliranoj cijeni (0,42 HRK/kWh) </a:t>
            </a:r>
          </a:p>
          <a:p>
            <a:pPr algn="just"/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HOPS predviđa proizvodnju iz OIEiVUK da smanji troškove uravnoteženja</a:t>
            </a:r>
          </a:p>
          <a:p>
            <a:pPr algn="just"/>
            <a:endParaRPr lang="hr-HR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Izmjene i dopune Zakona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o obnovljivim izvorima energije i visokoučinkovitoj </a:t>
            </a:r>
            <a:r>
              <a:rPr lang="hr-HR" sz="5600" dirty="0" err="1">
                <a:latin typeface="Arial" panose="020B0604020202020204" pitchFamily="34" charset="0"/>
                <a:cs typeface="Arial" panose="020B0604020202020204" pitchFamily="34" charset="0"/>
              </a:rPr>
              <a:t>kogeneraciji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 (Narodne novine, br. 100/15, 131/17, </a:t>
            </a:r>
            <a:r>
              <a:rPr lang="hr-HR" sz="5600" dirty="0" err="1">
                <a:latin typeface="Arial" panose="020B0604020202020204" pitchFamily="34" charset="0"/>
                <a:cs typeface="Arial" panose="020B0604020202020204" pitchFamily="34" charset="0"/>
              </a:rPr>
              <a:t>ZOIEiVUK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) određuje uspostavljanje EKO bilančne grupe i HROTE kao voditelja EKO bilančne grupe čiji su članovi povlašteni proizvođači u sustavu poticaja zajamčenom cijenom (engl. </a:t>
            </a:r>
            <a:r>
              <a:rPr lang="hr-HR" sz="5600" i="1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hr-HR" sz="56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56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) sa 01.01.2019. (početak trgovanja 31.12.2018. zbog 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dan-unaprijed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tržišta)</a:t>
            </a:r>
          </a:p>
          <a:p>
            <a:pPr algn="just"/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Sukladno odredbama </a:t>
            </a:r>
            <a:r>
              <a:rPr lang="hr-HR" sz="5600" dirty="0" err="1">
                <a:latin typeface="Arial" panose="020B0604020202020204" pitchFamily="34" charset="0"/>
                <a:cs typeface="Arial" panose="020B0604020202020204" pitchFamily="34" charset="0"/>
              </a:rPr>
              <a:t>ZOIEiVUK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HROTE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je odgovoran za planiranje proizvodnje svojih članova</a:t>
            </a:r>
          </a:p>
          <a:p>
            <a:pPr algn="just"/>
            <a:endParaRPr lang="hr-H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HROTE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je također odgovoran za odstupanje planova od ostvarenja svojih članova</a:t>
            </a:r>
          </a:p>
          <a:p>
            <a:pPr algn="just"/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Sukladno 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izmjenama i dopunama </a:t>
            </a:r>
            <a:r>
              <a:rPr lang="hr-HR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ZOIEiVUK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članovi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EKO bilančne grupe instalirane snage iznad 50 kW će plaćati „članarinu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ovisno o tehnologiji koja će se 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koristiti,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za podmirenje dijela troška odstupanja</a:t>
            </a:r>
          </a:p>
          <a:p>
            <a:pPr algn="just"/>
            <a:endParaRPr lang="hr-H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HROTE će ovisno o 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uredbi </a:t>
            </a:r>
            <a:r>
              <a:rPr lang="hr-HR" sz="5600" dirty="0">
                <a:latin typeface="Arial" panose="020B0604020202020204" pitchFamily="34" charset="0"/>
                <a:cs typeface="Arial" panose="020B0604020202020204" pitchFamily="34" charset="0"/>
              </a:rPr>
              <a:t>o udjelu prodaje na tržištu prodavati električnu energiju iz EKO bilančne grupe na CROPEX-u </a:t>
            </a:r>
            <a:r>
              <a:rPr lang="hr-H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– (u 2019. oko 30% ukupno proizvedene el. energije iz EKO bilančne grupe)</a:t>
            </a:r>
            <a:endParaRPr lang="hr-H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</p:spTree>
    <p:extLst>
      <p:ext uri="{BB962C8B-B14F-4D97-AF65-F5344CB8AC3E}">
        <p14:creationId xmlns:p14="http://schemas.microsoft.com/office/powerpoint/2010/main" val="39027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870047"/>
            <a:ext cx="8003421" cy="90277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EKO bilančna grupa (3/4)</a:t>
            </a: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789" y="1700808"/>
            <a:ext cx="8157592" cy="2006280"/>
          </a:xfrm>
        </p:spPr>
        <p:txBody>
          <a:bodyPr>
            <a:normAutofit fontScale="62500" lnSpcReduction="20000"/>
          </a:bodyPr>
          <a:lstStyle/>
          <a:p>
            <a:pPr marL="285750" indent="-285750" algn="just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Planiranje proizvodnje:</a:t>
            </a:r>
          </a:p>
          <a:p>
            <a:pPr marL="685800" lvl="1" algn="just"/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just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HROTE koristi usluge pružatelja usluga planiranja VE i SE (engl. </a:t>
            </a:r>
            <a:r>
              <a:rPr lang="hr-H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hr-H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hr-H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just"/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HROTE skuplja, obrađuje i pohranjuje veliku bazu podataka planova i ostvarenja proizvodnje iz VE i SE (podaci od HOPS-a, HEP-ODS-a i SCADA uređaja VE), prosljeđuje ih pružateljima usluge planiranja te kombinira prognoze pružatelja usluga planiranja radi bolje prognoze proizvodnje</a:t>
            </a:r>
          </a:p>
          <a:p>
            <a:pPr marL="285750" indent="-285750"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just"/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OIEiVUK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poput biomase, bioplina i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v.u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kogeneracije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imaju obveze dostave planova proizvodnje</a:t>
            </a:r>
            <a:endParaRPr lang="hr-HR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9" y="3573016"/>
            <a:ext cx="7814573" cy="298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6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828319"/>
            <a:ext cx="7879686" cy="949607"/>
          </a:xfrm>
        </p:spPr>
        <p:txBody>
          <a:bodyPr>
            <a:normAutofit/>
          </a:bodyPr>
          <a:lstStyle/>
          <a:p>
            <a:r>
              <a:rPr lang="hr-HR" sz="3600" dirty="0" smtClean="0"/>
              <a:t>EKO bilančna grupa (4/4)</a:t>
            </a:r>
            <a:endParaRPr lang="hr-HR" sz="36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61171"/>
              </p:ext>
            </p:extLst>
          </p:nvPr>
        </p:nvGraphicFramePr>
        <p:xfrm>
          <a:off x="173476" y="1988840"/>
          <a:ext cx="8756107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9035"/>
                <a:gridCol w="1512709"/>
                <a:gridCol w="1608121"/>
                <a:gridCol w="1608121"/>
                <a:gridCol w="1608121"/>
              </a:tblGrid>
              <a:tr h="758477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Tehnologija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Povlašteni proizvođači (br. elektrana)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Povlašteni</a:t>
                      </a:r>
                      <a:r>
                        <a:rPr lang="hr-H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proizvođači (instalirani kapacitet u kW)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Nositelji projekata (br. elektrana)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Nositelji projekata</a:t>
                      </a:r>
                      <a:r>
                        <a:rPr lang="hr-H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(instalirani kapacitet u kW)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Vjetar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567.000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162.000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5.785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Biomasa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51.844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60.554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Bioplin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14.187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Visokoučinkovita</a:t>
                      </a:r>
                      <a:r>
                        <a:rPr lang="hr-H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kogen</a:t>
                      </a:r>
                      <a:r>
                        <a:rPr lang="hr-H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113.293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Geotermalne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Deponijski</a:t>
                      </a:r>
                      <a:r>
                        <a:rPr lang="hr-H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3807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Plin iz pročišćavanja otpadnih voda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3604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835.589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248.707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48866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*Stanje na 31.10.2018.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09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833851"/>
            <a:ext cx="8064896" cy="86695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Prodaja na CROPEX-u (1/2)</a:t>
            </a:r>
            <a:endParaRPr lang="hr-HR" sz="3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" y="3932624"/>
            <a:ext cx="8098826" cy="289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62535"/>
              </p:ext>
            </p:extLst>
          </p:nvPr>
        </p:nvGraphicFramePr>
        <p:xfrm>
          <a:off x="302634" y="2242840"/>
          <a:ext cx="809882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765"/>
                <a:gridCol w="1619765"/>
                <a:gridCol w="1619765"/>
                <a:gridCol w="1619765"/>
                <a:gridCol w="1619765"/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Prosječne cijene na BSP, HUPX i CROPEX burzama u €/MWh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2014.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2015.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2016.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2017.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H1 2018.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40,3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41,1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35,4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50,6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47,2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6667" y="1628800"/>
            <a:ext cx="8229600" cy="360039"/>
          </a:xfrm>
        </p:spPr>
        <p:txBody>
          <a:bodyPr>
            <a:noAutofit/>
          </a:bodyPr>
          <a:lstStyle/>
          <a:p>
            <a:r>
              <a:rPr lang="hr-HR" sz="1800" dirty="0" smtClean="0"/>
              <a:t>Prosječne cijene na dan unaprijed tržištu u prethodnom razdoblju (u navedenom razdoblju regulirana cijena otkupa od strane opskrbljivača je bila </a:t>
            </a:r>
            <a:r>
              <a:rPr lang="hr-HR" sz="1800" b="1" dirty="0" smtClean="0"/>
              <a:t>56,6</a:t>
            </a:r>
            <a:r>
              <a:rPr lang="hr-HR" sz="1800" dirty="0" smtClean="0"/>
              <a:t> €/MWh)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573016"/>
            <a:ext cx="346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Cijene na </a:t>
            </a:r>
            <a:r>
              <a:rPr lang="hr-HR" i="1" dirty="0" err="1" smtClean="0"/>
              <a:t>futures</a:t>
            </a:r>
            <a:r>
              <a:rPr lang="hr-HR" dirty="0" smtClean="0"/>
              <a:t> tržištu HUPX-a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870046"/>
            <a:ext cx="8064896" cy="109939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Prodaja na CROPEX-u (2/2)</a:t>
            </a:r>
            <a:endParaRPr lang="hr-HR" sz="3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Intraday</a:t>
            </a:r>
            <a:r>
              <a:rPr lang="hr-HR" sz="2400" dirty="0" smtClean="0"/>
              <a:t> prodaja:</a:t>
            </a:r>
            <a:endParaRPr lang="en-US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6" y="2708920"/>
            <a:ext cx="8171101" cy="34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19" y="1052736"/>
            <a:ext cx="8064896" cy="1099395"/>
          </a:xfrm>
        </p:spPr>
        <p:txBody>
          <a:bodyPr>
            <a:normAutofit fontScale="90000"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Utjecaj izmjena na prihode i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rashode sustava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poticaja – projekcije do 2021</a:t>
            </a: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(Rashodi)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34" y="1916832"/>
            <a:ext cx="8157592" cy="2006280"/>
          </a:xfrm>
        </p:spPr>
        <p:txBody>
          <a:bodyPr>
            <a:normAutofit lnSpcReduction="10000"/>
          </a:bodyPr>
          <a:lstStyle/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Projicirani su rashodi sustava poticaja vezano za rad EKO bilančne grupe i isplate poticaja povlaštenim proizvođačima od 2018. do 2021.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Dva slučaja: </a:t>
            </a:r>
          </a:p>
          <a:p>
            <a:pPr lvl="1"/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Primjena trenutne „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Metodologija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za određivanje cijena za obračun električne energije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uravnoteženja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Narodne novine, br. 71/16, 112/16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</a:p>
          <a:p>
            <a:pPr lvl="1"/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Primjena nove Metodologije koja bi bila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 skladu s UREDBA KOMISIJE (EU)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2017/2195 </a:t>
            </a:r>
            <a:r>
              <a:rPr lang="az-Cyrl-A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 23. studenoga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2017. o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uspostavljanju smjernica za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električnu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energiju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uravnoteženja (EB GL)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51886" y="142505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8292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204286" y="144516"/>
            <a:ext cx="669448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8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UTJECAJ IZMJENA I DOPUNA ZAKONA O OBNOVLJIVIM IZVORIMA ENERGIJE I VISOKOUČINKOVITOJ KOGENERACIJI NA POSLOVNE PROCESE HRVATSKOG OPERATORA TRŽIŠTA ENERGIJE 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Luka Pehar,  Morana Lončar</a:t>
            </a:r>
            <a:br>
              <a:rPr lang="hr-HR" sz="12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b="1" spc="-100" dirty="0">
                <a:latin typeface="Arial" pitchFamily="34" charset="0"/>
                <a:cs typeface="Arial" pitchFamily="34" charset="0"/>
              </a:rPr>
              <a:t>HROTE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 smtClean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6046"/>
              </p:ext>
            </p:extLst>
          </p:nvPr>
        </p:nvGraphicFramePr>
        <p:xfrm>
          <a:off x="284330" y="4005065"/>
          <a:ext cx="8229599" cy="2016223"/>
        </p:xfrm>
        <a:graphic>
          <a:graphicData uri="http://schemas.openxmlformats.org/drawingml/2006/table">
            <a:tbl>
              <a:tblPr/>
              <a:tblGrid>
                <a:gridCol w="991906"/>
                <a:gridCol w="991906"/>
                <a:gridCol w="1209642"/>
                <a:gridCol w="1709628"/>
                <a:gridCol w="1711644"/>
                <a:gridCol w="1614873"/>
              </a:tblGrid>
              <a:tr h="355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Godina</a:t>
                      </a:r>
                      <a:endParaRPr lang="hr-HR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vi-VN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Procjena instalir</a:t>
                      </a:r>
                      <a:r>
                        <a:rPr lang="hr-H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vi-VN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 snage i proizvodnje postrojenja povlaštenih prozvođača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 slučaju primjene sadašnje Metodologije za obračun en. ur.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 slučaju primjene nove Metodologije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 obračun odstupanja 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bez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"scarcity 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pricing„</a:t>
                      </a:r>
                      <a:r>
                        <a:rPr lang="hr-H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(„</a:t>
                      </a:r>
                      <a:r>
                        <a:rPr lang="hr-HR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single</a:t>
                      </a:r>
                      <a:r>
                        <a:rPr lang="hr-H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</a:t>
                      </a:r>
                      <a:r>
                        <a:rPr lang="hr-H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”)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11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INSTALIRANA SNAGA  (kW) 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PROIZVODNJA (kWh)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Ukupna isplata poticaja 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</a:t>
                      </a:r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Procjena visine troškova uravnoteženja EKO BG </a:t>
                      </a:r>
                      <a:b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(kn)</a:t>
                      </a:r>
                      <a:endParaRPr lang="hr-H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Procjena visine troškova uravnoteženja EKO BG </a:t>
                      </a:r>
                      <a:b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r-HR" sz="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(kn)</a:t>
                      </a:r>
                      <a:endParaRPr lang="hr-HR" sz="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  <a:r>
                        <a:rPr lang="hr-H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851.751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2.706.032.360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2.417.090.262,44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r>
                        <a:rPr lang="hr-H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897.527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2.960.173.140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2.777.557.399,23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.000,00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18.000.000,00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r>
                        <a:rPr lang="hr-H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1.071.443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3.486.442.240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3.344.035.731,16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.500.000,00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20.000.000,00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  <a:r>
                        <a:rPr lang="hr-H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1.078.190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3.607.578.740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3.513.613.126,64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hr-H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.000.000,00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21.000.000,00</a:t>
                      </a:r>
                    </a:p>
                  </a:txBody>
                  <a:tcPr marL="7491" marR="7491" marT="7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2024</Words>
  <Application>Microsoft Office PowerPoint</Application>
  <PresentationFormat>On-screen Show (4:3)</PresentationFormat>
  <Paragraphs>359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Seminar   ZAKON O OBNOVLJIVIM IZVORIMA ENERGIJE  I VISOKOUČINKOVITOJ KOGENERACIJI 29. studenoga 2018.                       </vt:lpstr>
      <vt:lpstr>  UTJECAJ IZMJENA I DOPUNA ZAKONA O OBNOVLJIVIM IZVORIMA ENERGIJE I VISOKOUČINKOVITOJ KOGENERACIJI NA POSLOVNE PROCESE HRVATSKOG OPERATORA TRŽIŠTA ENERGIJE  Luka Pehar,  Morana Lončar HROTE                       </vt:lpstr>
      <vt:lpstr>EKO bilančna grupa (1/4)</vt:lpstr>
      <vt:lpstr>EKO bilančna grupa (2/4)</vt:lpstr>
      <vt:lpstr>EKO bilančna grupa (3/4)</vt:lpstr>
      <vt:lpstr>EKO bilančna grupa (4/4)</vt:lpstr>
      <vt:lpstr>Prodaja na CROPEX-u (1/2)</vt:lpstr>
      <vt:lpstr>Prodaja na CROPEX-u (2/2)</vt:lpstr>
      <vt:lpstr>Utjecaj izmjena na prihode i rashode sustava poticaja – projekcije do 2021. (Rashodi)  </vt:lpstr>
      <vt:lpstr>Utjecaj izmjena na prihode i rashode za sustava poticaja – projekcije do 2021. (prihodi 1/2)  </vt:lpstr>
      <vt:lpstr>Utjecaj izmjena na prihode i rashode HROTE-a vezano za sustav poticaja – projekcije do 2021. (prihodi 2/2) </vt:lpstr>
      <vt:lpstr>Utjecaj izmjena na prihode i rashode HROTE-a vezano za sustav poticaja – projekcije do 2021. (sumarno prihodi i rashodi) </vt:lpstr>
      <vt:lpstr>Registar jamstava podrijetla </vt:lpstr>
      <vt:lpstr>Trenutno stanje sustava jamstava podrijetla </vt:lpstr>
      <vt:lpstr>Razlozi za uvođenje dražbi JP (1) </vt:lpstr>
      <vt:lpstr>Razlozi za uvođenje dražbi JP (2) </vt:lpstr>
      <vt:lpstr>Novi model JP – sustav poticanja (1) </vt:lpstr>
      <vt:lpstr>Novi model JP – sustav poticanja (2) </vt:lpstr>
      <vt:lpstr>Model dražbi jamstava podrijetla (1) </vt:lpstr>
      <vt:lpstr>Model dražbi jamstava podrijetla (2) </vt:lpstr>
      <vt:lpstr>Model dražbi jamstava podrijetla (3) </vt:lpstr>
      <vt:lpstr>Potencijalni prihod sustava od dražbi jamstava podrijetla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              Naziv seminara             logotip HO CIRED                        datum održavanja              HKIE</dc:title>
  <dc:creator>kompic</dc:creator>
  <cp:lastModifiedBy>Luka Pehar</cp:lastModifiedBy>
  <cp:revision>106</cp:revision>
  <dcterms:created xsi:type="dcterms:W3CDTF">2015-02-06T07:22:36Z</dcterms:created>
  <dcterms:modified xsi:type="dcterms:W3CDTF">2018-11-28T12:17:21Z</dcterms:modified>
</cp:coreProperties>
</file>